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58" r:id="rId4"/>
    <p:sldId id="259" r:id="rId5"/>
    <p:sldId id="268" r:id="rId6"/>
    <p:sldId id="261" r:id="rId7"/>
    <p:sldId id="262" r:id="rId8"/>
    <p:sldId id="264" r:id="rId9"/>
    <p:sldId id="266" r:id="rId10"/>
    <p:sldId id="260" r:id="rId11"/>
    <p:sldId id="263" r:id="rId12"/>
    <p:sldId id="265" r:id="rId13"/>
    <p:sldId id="267" r:id="rId14"/>
    <p:sldId id="271" r:id="rId15"/>
    <p:sldId id="27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117" d="100"/>
          <a:sy n="117"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8778351-912F-4DED-AB9F-591D6DCF89F8}" type="datetimeFigureOut">
              <a:rPr lang="en-GB" smtClean="0"/>
              <a:t>05/06/2018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2CCD397-E63A-4162-8B81-0DCDD2EC9E5F}" type="slidenum">
              <a:rPr lang="en-GB" smtClean="0"/>
              <a:t>‹#›</a:t>
            </a:fld>
            <a:endParaRPr lang="en-GB"/>
          </a:p>
        </p:txBody>
      </p:sp>
    </p:spTree>
    <p:extLst>
      <p:ext uri="{BB962C8B-B14F-4D97-AF65-F5344CB8AC3E}">
        <p14:creationId xmlns:p14="http://schemas.microsoft.com/office/powerpoint/2010/main" val="7157385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F7151D-3C3E-4A6B-9334-9CF4ED5B29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A9F4D3A-E9DA-46F8-99E8-66D703B73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C7C7899-BEB6-40D3-A0DF-7B9D5AAE9595}"/>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5" name="Footer Placeholder 4">
            <a:extLst>
              <a:ext uri="{FF2B5EF4-FFF2-40B4-BE49-F238E27FC236}">
                <a16:creationId xmlns="" xmlns:a16="http://schemas.microsoft.com/office/drawing/2014/main" id="{1FAE058F-130F-4915-942D-2A68ECFF7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DF1ECBA-493A-4FA8-A16D-5C140D063AA0}"/>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383426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4AEEE-FE4D-4D6D-AD91-2F978ED3BA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992B6DC-6B83-4AC9-9DAE-4A129CF58B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8358163-81B4-483A-97A1-55B5792A8193}"/>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5" name="Footer Placeholder 4">
            <a:extLst>
              <a:ext uri="{FF2B5EF4-FFF2-40B4-BE49-F238E27FC236}">
                <a16:creationId xmlns="" xmlns:a16="http://schemas.microsoft.com/office/drawing/2014/main" id="{1BC8415B-66A1-4F18-8EB5-52F5B6157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EFEE7C3-90B2-499E-8AAC-8A21710CF78F}"/>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332601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FE7BBE2-783B-4F59-B19B-328B5C7E74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BDE40B7-38B0-441E-BE84-009612DCA0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5C9EDD-34B1-44D0-B38B-891A36DB69F1}"/>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5" name="Footer Placeholder 4">
            <a:extLst>
              <a:ext uri="{FF2B5EF4-FFF2-40B4-BE49-F238E27FC236}">
                <a16:creationId xmlns="" xmlns:a16="http://schemas.microsoft.com/office/drawing/2014/main" id="{69F4A832-953E-43F4-8431-5CCACF85B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3CDB4E0-B22E-4A05-9EAC-7C5C687F8CC6}"/>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14006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2F0705-A24E-4C47-B2CB-4E2B48A972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ADE5D98-A07E-4D01-A8F8-5EE6DB2B9F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E527E66-2A40-4BF3-8D8A-129D2BDA54DD}"/>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5" name="Footer Placeholder 4">
            <a:extLst>
              <a:ext uri="{FF2B5EF4-FFF2-40B4-BE49-F238E27FC236}">
                <a16:creationId xmlns="" xmlns:a16="http://schemas.microsoft.com/office/drawing/2014/main" id="{31A7F2FF-6329-467A-BF5E-8D71497EC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0827826-F51E-4D4D-88C8-D78F5B90F0E7}"/>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83465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7A1E91-B109-485C-AC58-788669C20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7203F32-677C-4219-8775-C87EA6E90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BBD655F-CB82-4995-BE40-6A38E2BC2278}"/>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5" name="Footer Placeholder 4">
            <a:extLst>
              <a:ext uri="{FF2B5EF4-FFF2-40B4-BE49-F238E27FC236}">
                <a16:creationId xmlns="" xmlns:a16="http://schemas.microsoft.com/office/drawing/2014/main" id="{BD4F4D40-4EB8-4B12-BAEE-859A6C669A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A592588-E965-4DEF-9FBC-A397E9C930F8}"/>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409646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7534B4-C6FD-45AF-9202-0980CA927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10BD428-67B8-4A87-9841-6F1195F78D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7FA2E699-44DD-48D3-A32E-CD886D6CAF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23E352A-8828-4D16-A254-1AD70F62A2CD}"/>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6" name="Footer Placeholder 5">
            <a:extLst>
              <a:ext uri="{FF2B5EF4-FFF2-40B4-BE49-F238E27FC236}">
                <a16:creationId xmlns="" xmlns:a16="http://schemas.microsoft.com/office/drawing/2014/main" id="{4605374B-B7A7-48F4-AE62-A0B2C0A16C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FAF067-63A9-4D31-A6FE-10B8E24B3DA2}"/>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126355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81DC2-4ABE-4E85-846E-FAA2647AAD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931CBEB-2C20-45CC-84A4-B37A64C74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903B2A7-783B-4350-B014-AA22EB9AF5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4A4F4DCF-8009-401A-A4C1-50559E01A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1E97693-205C-43BA-BD06-ABD0C8139A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72AD25D-BA3A-4EEF-BD53-C3FE09E3B9DD}"/>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8" name="Footer Placeholder 7">
            <a:extLst>
              <a:ext uri="{FF2B5EF4-FFF2-40B4-BE49-F238E27FC236}">
                <a16:creationId xmlns="" xmlns:a16="http://schemas.microsoft.com/office/drawing/2014/main" id="{1C68F5A5-CE35-4536-8B43-BE8365A545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DFC65F1B-3444-44DC-8430-6C964251E071}"/>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187475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97507-3F13-45EA-A0FF-16C2FA1E11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7FFB35D-E909-477E-8730-F9814C9234A4}"/>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4" name="Footer Placeholder 3">
            <a:extLst>
              <a:ext uri="{FF2B5EF4-FFF2-40B4-BE49-F238E27FC236}">
                <a16:creationId xmlns="" xmlns:a16="http://schemas.microsoft.com/office/drawing/2014/main" id="{84C91956-F6EE-4BB5-9218-599C932849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098B0DC-E530-428A-9203-312ECB2421C8}"/>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388676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4061E49-9EA3-440F-AE77-53E055AAB9D1}"/>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3" name="Footer Placeholder 2">
            <a:extLst>
              <a:ext uri="{FF2B5EF4-FFF2-40B4-BE49-F238E27FC236}">
                <a16:creationId xmlns="" xmlns:a16="http://schemas.microsoft.com/office/drawing/2014/main" id="{B13D3CE0-BAB0-4DC7-B63C-C5BF6CE421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591B9F18-EACD-4D5B-B832-3972481BAE51}"/>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178212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DCF24-F54C-45B5-92A4-5FA3ACD95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7792C0D-4A6B-4DEC-8287-14E88F36C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77713EB-DAB2-4E38-874F-627C2D52E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5C5E973-AF6D-4A4A-A828-6552B3981D45}"/>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6" name="Footer Placeholder 5">
            <a:extLst>
              <a:ext uri="{FF2B5EF4-FFF2-40B4-BE49-F238E27FC236}">
                <a16:creationId xmlns="" xmlns:a16="http://schemas.microsoft.com/office/drawing/2014/main" id="{36A4F4F0-44F5-421D-9F65-DD0D66CC56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B7CB914-A55C-46E9-9235-7D6D78006DCE}"/>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314505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2AED4F-3429-43AB-A9C3-6C8193432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9F694F71-A794-4A99-AD3F-3CE23A9E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13EE581-95B3-4B5A-A70E-407BA027A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C31C43D-AADA-429A-AD6B-9E5D1957DB70}"/>
              </a:ext>
            </a:extLst>
          </p:cNvPr>
          <p:cNvSpPr>
            <a:spLocks noGrp="1"/>
          </p:cNvSpPr>
          <p:nvPr>
            <p:ph type="dt" sz="half" idx="10"/>
          </p:nvPr>
        </p:nvSpPr>
        <p:spPr/>
        <p:txBody>
          <a:bodyPr/>
          <a:lstStyle/>
          <a:p>
            <a:fld id="{D5CF2342-5067-4A4F-B246-DE49821218F4}" type="datetimeFigureOut">
              <a:rPr lang="en-GB" smtClean="0"/>
              <a:t>05/06/2018</a:t>
            </a:fld>
            <a:endParaRPr lang="en-GB"/>
          </a:p>
        </p:txBody>
      </p:sp>
      <p:sp>
        <p:nvSpPr>
          <p:cNvPr id="6" name="Footer Placeholder 5">
            <a:extLst>
              <a:ext uri="{FF2B5EF4-FFF2-40B4-BE49-F238E27FC236}">
                <a16:creationId xmlns="" xmlns:a16="http://schemas.microsoft.com/office/drawing/2014/main" id="{54E0A63C-E944-41DD-A49F-8ACCD98943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3FFA46B-54C3-4A63-86DE-588D5C5E1420}"/>
              </a:ext>
            </a:extLst>
          </p:cNvPr>
          <p:cNvSpPr>
            <a:spLocks noGrp="1"/>
          </p:cNvSpPr>
          <p:nvPr>
            <p:ph type="sldNum" sz="quarter" idx="12"/>
          </p:nvPr>
        </p:nvSpPr>
        <p:spPr/>
        <p:txBody>
          <a:bodyPr/>
          <a:lstStyle/>
          <a:p>
            <a:fld id="{CAAF08C4-43FB-4427-B159-F0411E952F9B}" type="slidenum">
              <a:rPr lang="en-GB" smtClean="0"/>
              <a:t>‹#›</a:t>
            </a:fld>
            <a:endParaRPr lang="en-GB"/>
          </a:p>
        </p:txBody>
      </p:sp>
    </p:spTree>
    <p:extLst>
      <p:ext uri="{BB962C8B-B14F-4D97-AF65-F5344CB8AC3E}">
        <p14:creationId xmlns:p14="http://schemas.microsoft.com/office/powerpoint/2010/main" val="292151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6B0A567-19AC-484C-9A81-D9419CDA7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650709E-7153-439F-9F99-4047B4577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63FA2E1-FB6B-49E4-B768-4EC8BF056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F2342-5067-4A4F-B246-DE49821218F4}" type="datetimeFigureOut">
              <a:rPr lang="en-GB" smtClean="0"/>
              <a:t>05/06/2018</a:t>
            </a:fld>
            <a:endParaRPr lang="en-GB"/>
          </a:p>
        </p:txBody>
      </p:sp>
      <p:sp>
        <p:nvSpPr>
          <p:cNvPr id="5" name="Footer Placeholder 4">
            <a:extLst>
              <a:ext uri="{FF2B5EF4-FFF2-40B4-BE49-F238E27FC236}">
                <a16:creationId xmlns="" xmlns:a16="http://schemas.microsoft.com/office/drawing/2014/main" id="{B6FF7D1B-3EF7-4F0A-8AE7-F2387EFD7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8C7BDBD2-9630-4291-8F33-7E2D0F9ED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F08C4-43FB-4427-B159-F0411E952F9B}" type="slidenum">
              <a:rPr lang="en-GB" smtClean="0"/>
              <a:t>‹#›</a:t>
            </a:fld>
            <a:endParaRPr lang="en-GB"/>
          </a:p>
        </p:txBody>
      </p:sp>
    </p:spTree>
    <p:extLst>
      <p:ext uri="{BB962C8B-B14F-4D97-AF65-F5344CB8AC3E}">
        <p14:creationId xmlns:p14="http://schemas.microsoft.com/office/powerpoint/2010/main" val="122178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2">
            <a:extLst>
              <a:ext uri="{FF2B5EF4-FFF2-40B4-BE49-F238E27FC236}">
                <a16:creationId xmlns="" xmlns:a16="http://schemas.microsoft.com/office/drawing/2014/main" id="{A866B342-9C6F-4F7B-AD6F-96957397AA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7534657" cy="6858000"/>
          </a:xfrm>
          <a:prstGeom prst="rect">
            <a:avLst/>
          </a:prstGeom>
          <a:solidFill>
            <a:srgbClr val="3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 xmlns:a16="http://schemas.microsoft.com/office/drawing/2014/main" id="{E4F3D17F-4687-4457-AFDA-2815B0B14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68577" y="481264"/>
            <a:ext cx="2924854"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6">
            <a:extLst>
              <a:ext uri="{FF2B5EF4-FFF2-40B4-BE49-F238E27FC236}">
                <a16:creationId xmlns="" xmlns:a16="http://schemas.microsoft.com/office/drawing/2014/main" id="{20B0D283-8B98-40F4-91C2-FBBE4533C5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5" y="3499239"/>
            <a:ext cx="2412380" cy="28878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8">
            <a:extLst>
              <a:ext uri="{FF2B5EF4-FFF2-40B4-BE49-F238E27FC236}">
                <a16:creationId xmlns="" xmlns:a16="http://schemas.microsoft.com/office/drawing/2014/main" id="{E5DF8866-4C9A-4F4F-9B2D-3BB9B4B7C3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0">
            <a:extLst>
              <a:ext uri="{FF2B5EF4-FFF2-40B4-BE49-F238E27FC236}">
                <a16:creationId xmlns="" xmlns:a16="http://schemas.microsoft.com/office/drawing/2014/main" id="{40A533BE-854F-4135-A4C8-DF954B86464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94447" y="4459986"/>
            <a:ext cx="3291840" cy="0"/>
          </a:xfrm>
          <a:prstGeom prst="line">
            <a:avLst/>
          </a:prstGeom>
          <a:ln>
            <a:solidFill>
              <a:srgbClr val="34686F"/>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 xmlns:a16="http://schemas.microsoft.com/office/drawing/2014/main" id="{603048E1-11E3-4B72-891C-E2B9C6B1C3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2FE584F8-57D5-41D9-9577-948964BF0F52}"/>
              </a:ext>
            </a:extLst>
          </p:cNvPr>
          <p:cNvPicPr>
            <a:picLocks noChangeAspect="1"/>
          </p:cNvPicPr>
          <p:nvPr/>
        </p:nvPicPr>
        <p:blipFill>
          <a:blip r:embed="rId2"/>
          <a:stretch>
            <a:fillRect/>
          </a:stretch>
        </p:blipFill>
        <p:spPr>
          <a:xfrm>
            <a:off x="4795748" y="3708652"/>
            <a:ext cx="2093976" cy="2534414"/>
          </a:xfrm>
          <a:prstGeom prst="rect">
            <a:avLst/>
          </a:prstGeom>
        </p:spPr>
      </p:pic>
      <p:pic>
        <p:nvPicPr>
          <p:cNvPr id="10" name="Picture 9">
            <a:extLst>
              <a:ext uri="{FF2B5EF4-FFF2-40B4-BE49-F238E27FC236}">
                <a16:creationId xmlns="" xmlns:a16="http://schemas.microsoft.com/office/drawing/2014/main" id="{F2BE119B-419F-4D7F-BEA4-053CFB26B379}"/>
              </a:ext>
            </a:extLst>
          </p:cNvPr>
          <p:cNvPicPr>
            <a:picLocks noChangeAspect="1"/>
          </p:cNvPicPr>
          <p:nvPr/>
        </p:nvPicPr>
        <p:blipFill>
          <a:blip r:embed="rId3"/>
          <a:stretch>
            <a:fillRect/>
          </a:stretch>
        </p:blipFill>
        <p:spPr>
          <a:xfrm>
            <a:off x="696992" y="2676906"/>
            <a:ext cx="3584080" cy="3566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 xmlns:a16="http://schemas.microsoft.com/office/drawing/2014/main" id="{BFA48FF6-9778-4B43-9667-9B9363248463}"/>
              </a:ext>
            </a:extLst>
          </p:cNvPr>
          <p:cNvPicPr>
            <a:picLocks noChangeAspect="1"/>
          </p:cNvPicPr>
          <p:nvPr/>
        </p:nvPicPr>
        <p:blipFill>
          <a:blip r:embed="rId4"/>
          <a:stretch>
            <a:fillRect/>
          </a:stretch>
        </p:blipFill>
        <p:spPr>
          <a:xfrm>
            <a:off x="4912246" y="610379"/>
            <a:ext cx="1896477" cy="2598877"/>
          </a:xfrm>
          <a:prstGeom prst="rect">
            <a:avLst/>
          </a:prstGeom>
        </p:spPr>
      </p:pic>
      <p:pic>
        <p:nvPicPr>
          <p:cNvPr id="6" name="Picture 5">
            <a:extLst>
              <a:ext uri="{FF2B5EF4-FFF2-40B4-BE49-F238E27FC236}">
                <a16:creationId xmlns="" xmlns:a16="http://schemas.microsoft.com/office/drawing/2014/main" id="{98D64F90-6EAD-49AB-865E-06634BDB5BF6}"/>
              </a:ext>
            </a:extLst>
          </p:cNvPr>
          <p:cNvPicPr>
            <a:picLocks noChangeAspect="1"/>
          </p:cNvPicPr>
          <p:nvPr/>
        </p:nvPicPr>
        <p:blipFill>
          <a:blip r:embed="rId5"/>
          <a:stretch>
            <a:fillRect/>
          </a:stretch>
        </p:blipFill>
        <p:spPr>
          <a:xfrm>
            <a:off x="1751366" y="672140"/>
            <a:ext cx="2601088" cy="1476117"/>
          </a:xfrm>
          <a:prstGeom prst="rect">
            <a:avLst/>
          </a:prstGeom>
        </p:spPr>
      </p:pic>
      <p:sp>
        <p:nvSpPr>
          <p:cNvPr id="2" name="TextBox 1">
            <a:extLst>
              <a:ext uri="{FF2B5EF4-FFF2-40B4-BE49-F238E27FC236}">
                <a16:creationId xmlns="" xmlns:a16="http://schemas.microsoft.com/office/drawing/2014/main" id="{B7F38C03-6D16-47F2-917D-78D5575321F3}"/>
              </a:ext>
            </a:extLst>
          </p:cNvPr>
          <p:cNvSpPr txBox="1"/>
          <p:nvPr/>
        </p:nvSpPr>
        <p:spPr>
          <a:xfrm>
            <a:off x="7951304" y="940904"/>
            <a:ext cx="3769669" cy="5016758"/>
          </a:xfrm>
          <a:prstGeom prst="rect">
            <a:avLst/>
          </a:prstGeom>
          <a:noFill/>
        </p:spPr>
        <p:txBody>
          <a:bodyPr wrap="square" rtlCol="0">
            <a:spAutoFit/>
          </a:bodyPr>
          <a:lstStyle/>
          <a:p>
            <a:pPr algn="ctr"/>
            <a:r>
              <a:rPr lang="en-GB" sz="4000" dirty="0"/>
              <a:t>Welcome to </a:t>
            </a:r>
            <a:r>
              <a:rPr lang="en-GB" sz="4000" dirty="0" err="1"/>
              <a:t>Folksworth</a:t>
            </a:r>
            <a:r>
              <a:rPr lang="en-GB" sz="4000" dirty="0"/>
              <a:t> C of E Primary School.</a:t>
            </a:r>
          </a:p>
          <a:p>
            <a:pPr algn="ctr"/>
            <a:endParaRPr lang="en-GB" sz="4000" dirty="0"/>
          </a:p>
          <a:p>
            <a:pPr algn="ctr"/>
            <a:endParaRPr lang="en-GB" sz="4000" dirty="0"/>
          </a:p>
          <a:p>
            <a:pPr algn="ctr"/>
            <a:endParaRPr lang="en-GB" sz="4000" dirty="0"/>
          </a:p>
          <a:p>
            <a:pPr algn="ctr"/>
            <a:r>
              <a:rPr lang="en-GB" sz="4000" dirty="0"/>
              <a:t>Intake September 2018</a:t>
            </a:r>
          </a:p>
        </p:txBody>
      </p:sp>
    </p:spTree>
    <p:extLst>
      <p:ext uri="{BB962C8B-B14F-4D97-AF65-F5344CB8AC3E}">
        <p14:creationId xmlns:p14="http://schemas.microsoft.com/office/powerpoint/2010/main" val="346844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885F2B7-3C1E-4B46-8F7E-BE4DFB830323}"/>
              </a:ext>
            </a:extLst>
          </p:cNvPr>
          <p:cNvSpPr txBox="1"/>
          <p:nvPr/>
        </p:nvSpPr>
        <p:spPr>
          <a:xfrm>
            <a:off x="590843" y="717452"/>
            <a:ext cx="11085342" cy="6001643"/>
          </a:xfrm>
          <a:prstGeom prst="rect">
            <a:avLst/>
          </a:prstGeom>
          <a:solidFill>
            <a:schemeClr val="accent4">
              <a:lumMod val="40000"/>
              <a:lumOff val="60000"/>
            </a:schemeClr>
          </a:solidFill>
        </p:spPr>
        <p:txBody>
          <a:bodyPr wrap="square" rtlCol="0">
            <a:spAutoFit/>
          </a:bodyPr>
          <a:lstStyle/>
          <a:p>
            <a:r>
              <a:rPr lang="en-GB" sz="3200" dirty="0"/>
              <a:t>The first day!</a:t>
            </a:r>
          </a:p>
          <a:p>
            <a:endParaRPr lang="en-GB" sz="3200" dirty="0"/>
          </a:p>
          <a:p>
            <a:r>
              <a:rPr lang="en-GB" sz="3200" dirty="0"/>
              <a:t>Children will arrive ready for the whistle at 8.50am.</a:t>
            </a:r>
          </a:p>
          <a:p>
            <a:endParaRPr lang="en-GB" sz="3200" dirty="0"/>
          </a:p>
          <a:p>
            <a:r>
              <a:rPr lang="en-GB" sz="3200" dirty="0"/>
              <a:t>Staff will be in the playground to greet you and direct you round to the classroom entrance.</a:t>
            </a:r>
          </a:p>
          <a:p>
            <a:endParaRPr lang="en-GB" sz="3200" dirty="0"/>
          </a:p>
          <a:p>
            <a:r>
              <a:rPr lang="en-GB" sz="3200" dirty="0"/>
              <a:t>You will be welcomed in to the classroom with your child where they will be helped to find their peg and hang their coats up.</a:t>
            </a:r>
          </a:p>
          <a:p>
            <a:endParaRPr lang="en-GB" sz="3200" dirty="0"/>
          </a:p>
          <a:p>
            <a:r>
              <a:rPr lang="en-GB" sz="3200" dirty="0"/>
              <a:t>Please feel free to stay with your child until they are happy for you to leave.</a:t>
            </a:r>
          </a:p>
        </p:txBody>
      </p:sp>
      <p:pic>
        <p:nvPicPr>
          <p:cNvPr id="5" name="Picture 4" descr="C:\Users\nsawyer\Desktop\Pics\IMG_3137.JPG">
            <a:extLst>
              <a:ext uri="{FF2B5EF4-FFF2-40B4-BE49-F238E27FC236}">
                <a16:creationId xmlns="" xmlns:a16="http://schemas.microsoft.com/office/drawing/2014/main" id="{6A3A7618-BC95-4A7A-A0E1-3FECF506A6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6509" y="138905"/>
            <a:ext cx="2508452" cy="2058323"/>
          </a:xfrm>
          <a:prstGeom prst="rect">
            <a:avLst/>
          </a:prstGeom>
          <a:noFill/>
          <a:ln>
            <a:noFill/>
          </a:ln>
        </p:spPr>
      </p:pic>
    </p:spTree>
    <p:extLst>
      <p:ext uri="{BB962C8B-B14F-4D97-AF65-F5344CB8AC3E}">
        <p14:creationId xmlns:p14="http://schemas.microsoft.com/office/powerpoint/2010/main" val="252193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AutoShape 2" descr="Image result for childs toilet">
            <a:extLst>
              <a:ext uri="{FF2B5EF4-FFF2-40B4-BE49-F238E27FC236}">
                <a16:creationId xmlns="" xmlns:a16="http://schemas.microsoft.com/office/drawing/2014/main" id="{3D3933B6-244D-466B-9E6B-FBF4ED1194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 xmlns:a16="http://schemas.microsoft.com/office/drawing/2014/main" id="{46F47270-7EC4-43F3-AAFA-842FE47D368D}"/>
              </a:ext>
            </a:extLst>
          </p:cNvPr>
          <p:cNvSpPr txBox="1"/>
          <p:nvPr/>
        </p:nvSpPr>
        <p:spPr>
          <a:xfrm>
            <a:off x="3545058" y="496473"/>
            <a:ext cx="8069434" cy="6001643"/>
          </a:xfrm>
          <a:prstGeom prst="rect">
            <a:avLst/>
          </a:prstGeom>
          <a:noFill/>
        </p:spPr>
        <p:txBody>
          <a:bodyPr wrap="square" rtlCol="0">
            <a:spAutoFit/>
          </a:bodyPr>
          <a:lstStyle/>
          <a:p>
            <a:r>
              <a:rPr lang="en-GB" sz="3200" dirty="0"/>
              <a:t>They toilets for our EYFS children are smaller in size.</a:t>
            </a:r>
          </a:p>
          <a:p>
            <a:endParaRPr lang="en-GB" sz="3200" dirty="0"/>
          </a:p>
          <a:p>
            <a:r>
              <a:rPr lang="en-GB" sz="3200" dirty="0"/>
              <a:t>Please let us know if your child has a concern or a problem regarding going to the toilet by themselves so that we can support this.</a:t>
            </a:r>
          </a:p>
          <a:p>
            <a:endParaRPr lang="en-GB" sz="3200" dirty="0"/>
          </a:p>
          <a:p>
            <a:r>
              <a:rPr lang="en-GB" sz="3200" dirty="0"/>
              <a:t>Children can go to the toilet at any time during the day.</a:t>
            </a:r>
          </a:p>
          <a:p>
            <a:endParaRPr lang="en-GB" sz="3200" dirty="0"/>
          </a:p>
          <a:p>
            <a:r>
              <a:rPr lang="en-GB" sz="3200" dirty="0"/>
              <a:t>Please provide spare pants and socks in case of accidents.</a:t>
            </a:r>
          </a:p>
        </p:txBody>
      </p:sp>
      <p:pic>
        <p:nvPicPr>
          <p:cNvPr id="5" name="Picture 4" descr="C:\Users\nsawyer\Desktop\Pics\IMG_3138.JPG">
            <a:extLst>
              <a:ext uri="{FF2B5EF4-FFF2-40B4-BE49-F238E27FC236}">
                <a16:creationId xmlns="" xmlns:a16="http://schemas.microsoft.com/office/drawing/2014/main" id="{613AF76B-8BA7-41CA-8866-400975CDCC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688" y="2180907"/>
            <a:ext cx="3341370" cy="2496185"/>
          </a:xfrm>
          <a:prstGeom prst="rect">
            <a:avLst/>
          </a:prstGeom>
          <a:noFill/>
          <a:ln>
            <a:noFill/>
          </a:ln>
        </p:spPr>
      </p:pic>
    </p:spTree>
    <p:extLst>
      <p:ext uri="{BB962C8B-B14F-4D97-AF65-F5344CB8AC3E}">
        <p14:creationId xmlns:p14="http://schemas.microsoft.com/office/powerpoint/2010/main" val="360035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1CF84B4-D6BB-4624-8609-46515BAB51BF}"/>
              </a:ext>
            </a:extLst>
          </p:cNvPr>
          <p:cNvSpPr txBox="1"/>
          <p:nvPr/>
        </p:nvSpPr>
        <p:spPr>
          <a:xfrm>
            <a:off x="468670" y="382109"/>
            <a:ext cx="10840010" cy="1938992"/>
          </a:xfrm>
          <a:prstGeom prst="rect">
            <a:avLst/>
          </a:prstGeom>
          <a:noFill/>
        </p:spPr>
        <p:txBody>
          <a:bodyPr wrap="square" rtlCol="0">
            <a:spAutoFit/>
          </a:bodyPr>
          <a:lstStyle/>
          <a:p>
            <a:r>
              <a:rPr lang="en-GB" sz="2400" dirty="0" smtClean="0"/>
              <a:t>We </a:t>
            </a:r>
            <a:r>
              <a:rPr lang="en-GB" sz="2400" dirty="0"/>
              <a:t>produce hot school meals on site every day for our children. </a:t>
            </a:r>
          </a:p>
          <a:p>
            <a:r>
              <a:rPr lang="en-GB" sz="2400" dirty="0"/>
              <a:t>A three week rotation menu is currently followed. </a:t>
            </a:r>
          </a:p>
          <a:p>
            <a:r>
              <a:rPr lang="en-GB" sz="2400" dirty="0" smtClean="0"/>
              <a:t>Children </a:t>
            </a:r>
            <a:r>
              <a:rPr lang="en-GB" sz="2400" dirty="0" smtClean="0"/>
              <a:t>will also be provided with a free piece of fruit for snack.</a:t>
            </a:r>
          </a:p>
          <a:p>
            <a:r>
              <a:rPr lang="en-GB" sz="2400" dirty="0" smtClean="0"/>
              <a:t>They will also need to bring a NAMED water bottle each day so that they have access to a drink whenever they need one.</a:t>
            </a:r>
            <a:endParaRPr lang="en-GB" dirty="0"/>
          </a:p>
        </p:txBody>
      </p:sp>
      <p:pic>
        <p:nvPicPr>
          <p:cNvPr id="3" name="Picture 2" descr="C:\Users\nsawyer\Desktop\Pics\IMG_3174.JPG">
            <a:extLst>
              <a:ext uri="{FF2B5EF4-FFF2-40B4-BE49-F238E27FC236}">
                <a16:creationId xmlns="" xmlns:a16="http://schemas.microsoft.com/office/drawing/2014/main" id="{8599B2EC-F48C-469B-A50A-12E4239041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109" y="3408217"/>
            <a:ext cx="3999980" cy="3162386"/>
          </a:xfrm>
          <a:prstGeom prst="rect">
            <a:avLst/>
          </a:prstGeom>
          <a:noFill/>
          <a:ln>
            <a:noFill/>
          </a:ln>
        </p:spPr>
      </p:pic>
      <p:pic>
        <p:nvPicPr>
          <p:cNvPr id="4" name="Picture 3" descr="C:\Users\nsawyer\Desktop\Pics\IMG_3175.JPG">
            <a:extLst>
              <a:ext uri="{FF2B5EF4-FFF2-40B4-BE49-F238E27FC236}">
                <a16:creationId xmlns="" xmlns:a16="http://schemas.microsoft.com/office/drawing/2014/main" id="{F28BC12D-4CDB-4463-B87B-2561F0ADFA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11" y="3418522"/>
            <a:ext cx="3999980" cy="3162387"/>
          </a:xfrm>
          <a:prstGeom prst="rect">
            <a:avLst/>
          </a:prstGeom>
          <a:noFill/>
          <a:ln>
            <a:noFill/>
          </a:ln>
        </p:spPr>
      </p:pic>
    </p:spTree>
    <p:extLst>
      <p:ext uri="{BB962C8B-B14F-4D97-AF65-F5344CB8AC3E}">
        <p14:creationId xmlns:p14="http://schemas.microsoft.com/office/powerpoint/2010/main" val="311669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F8EE9E4-2EBC-4F9C-AEE0-62FA8AC0ADAB}"/>
              </a:ext>
            </a:extLst>
          </p:cNvPr>
          <p:cNvSpPr txBox="1"/>
          <p:nvPr/>
        </p:nvSpPr>
        <p:spPr>
          <a:xfrm>
            <a:off x="379827" y="393895"/>
            <a:ext cx="11479663" cy="5816977"/>
          </a:xfrm>
          <a:prstGeom prst="rect">
            <a:avLst/>
          </a:prstGeom>
          <a:noFill/>
        </p:spPr>
        <p:txBody>
          <a:bodyPr wrap="square" rtlCol="0">
            <a:spAutoFit/>
          </a:bodyPr>
          <a:lstStyle/>
          <a:p>
            <a:r>
              <a:rPr lang="en-GB" sz="2400" dirty="0"/>
              <a:t>Absence and Illness</a:t>
            </a:r>
          </a:p>
          <a:p>
            <a:endParaRPr lang="en-GB" sz="2400" dirty="0"/>
          </a:p>
          <a:p>
            <a:r>
              <a:rPr lang="en-GB" sz="2400" dirty="0"/>
              <a:t>Obviously we try to keep this to a minimum and actively discourage holidays during term time</a:t>
            </a:r>
            <a:r>
              <a:rPr lang="en-GB" sz="2400" dirty="0" smtClean="0"/>
              <a:t>. If any time away from school is required, a leave of absence form must have been completed in advance.</a:t>
            </a:r>
            <a:endParaRPr lang="en-GB" sz="2400" dirty="0"/>
          </a:p>
          <a:p>
            <a:endParaRPr lang="en-GB" sz="2400" dirty="0"/>
          </a:p>
          <a:p>
            <a:r>
              <a:rPr lang="en-GB" sz="2400" dirty="0"/>
              <a:t>If your child is ill, please inform the office before school starts so that we know where every child is when we register them.</a:t>
            </a:r>
          </a:p>
          <a:p>
            <a:endParaRPr lang="en-GB" sz="2400" dirty="0"/>
          </a:p>
          <a:p>
            <a:r>
              <a:rPr lang="en-GB" sz="2400" dirty="0"/>
              <a:t>If they have had sickness or diarrhoea they must be kept at home for 48 hours after the last bout. This avoids other children and adults catching the bug!</a:t>
            </a:r>
          </a:p>
          <a:p>
            <a:endParaRPr lang="en-GB" sz="2400" dirty="0"/>
          </a:p>
          <a:p>
            <a:r>
              <a:rPr lang="en-GB" sz="2400" dirty="0"/>
              <a:t>If your child has any ongoing medical conditions that you would like to discuss with us, please let us know.</a:t>
            </a:r>
          </a:p>
          <a:p>
            <a:endParaRPr lang="en-GB" dirty="0"/>
          </a:p>
          <a:p>
            <a:endParaRPr lang="en-GB" dirty="0"/>
          </a:p>
        </p:txBody>
      </p:sp>
    </p:spTree>
    <p:extLst>
      <p:ext uri="{BB962C8B-B14F-4D97-AF65-F5344CB8AC3E}">
        <p14:creationId xmlns:p14="http://schemas.microsoft.com/office/powerpoint/2010/main" val="351990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49DFB65-8828-4F13-8B33-DEDFB65E81DB}"/>
              </a:ext>
            </a:extLst>
          </p:cNvPr>
          <p:cNvPicPr>
            <a:picLocks noChangeAspect="1"/>
          </p:cNvPicPr>
          <p:nvPr/>
        </p:nvPicPr>
        <p:blipFill>
          <a:blip r:embed="rId2"/>
          <a:stretch>
            <a:fillRect/>
          </a:stretch>
        </p:blipFill>
        <p:spPr>
          <a:xfrm>
            <a:off x="482744" y="464560"/>
            <a:ext cx="3152398" cy="2070822"/>
          </a:xfrm>
          <a:prstGeom prst="rect">
            <a:avLst/>
          </a:prstGeom>
        </p:spPr>
      </p:pic>
      <p:pic>
        <p:nvPicPr>
          <p:cNvPr id="3" name="Picture 2">
            <a:extLst>
              <a:ext uri="{FF2B5EF4-FFF2-40B4-BE49-F238E27FC236}">
                <a16:creationId xmlns="" xmlns:a16="http://schemas.microsoft.com/office/drawing/2014/main" id="{C24FEFBD-2F6D-450F-A756-3DF02A67E518}"/>
              </a:ext>
            </a:extLst>
          </p:cNvPr>
          <p:cNvPicPr>
            <a:picLocks noChangeAspect="1"/>
          </p:cNvPicPr>
          <p:nvPr/>
        </p:nvPicPr>
        <p:blipFill>
          <a:blip r:embed="rId3"/>
          <a:stretch>
            <a:fillRect/>
          </a:stretch>
        </p:blipFill>
        <p:spPr>
          <a:xfrm>
            <a:off x="482744" y="2902023"/>
            <a:ext cx="2227118" cy="2949427"/>
          </a:xfrm>
          <a:prstGeom prst="rect">
            <a:avLst/>
          </a:prstGeom>
        </p:spPr>
      </p:pic>
      <p:pic>
        <p:nvPicPr>
          <p:cNvPr id="4" name="Picture 3">
            <a:extLst>
              <a:ext uri="{FF2B5EF4-FFF2-40B4-BE49-F238E27FC236}">
                <a16:creationId xmlns="" xmlns:a16="http://schemas.microsoft.com/office/drawing/2014/main" id="{D4071E91-E8A1-447E-86B9-ED1E4BF38A15}"/>
              </a:ext>
            </a:extLst>
          </p:cNvPr>
          <p:cNvPicPr>
            <a:picLocks noChangeAspect="1"/>
          </p:cNvPicPr>
          <p:nvPr/>
        </p:nvPicPr>
        <p:blipFill>
          <a:blip r:embed="rId4"/>
          <a:stretch>
            <a:fillRect/>
          </a:stretch>
        </p:blipFill>
        <p:spPr>
          <a:xfrm>
            <a:off x="3090862" y="2997272"/>
            <a:ext cx="2108363" cy="2854178"/>
          </a:xfrm>
          <a:prstGeom prst="rect">
            <a:avLst/>
          </a:prstGeom>
        </p:spPr>
      </p:pic>
      <p:sp>
        <p:nvSpPr>
          <p:cNvPr id="5" name="TextBox 4">
            <a:extLst>
              <a:ext uri="{FF2B5EF4-FFF2-40B4-BE49-F238E27FC236}">
                <a16:creationId xmlns="" xmlns:a16="http://schemas.microsoft.com/office/drawing/2014/main" id="{E382DB73-9CC8-482C-B4C7-7629FAB28A37}"/>
              </a:ext>
            </a:extLst>
          </p:cNvPr>
          <p:cNvSpPr txBox="1"/>
          <p:nvPr/>
        </p:nvSpPr>
        <p:spPr>
          <a:xfrm>
            <a:off x="4019550" y="464560"/>
            <a:ext cx="7689706" cy="646331"/>
          </a:xfrm>
          <a:prstGeom prst="rect">
            <a:avLst/>
          </a:prstGeom>
          <a:noFill/>
        </p:spPr>
        <p:txBody>
          <a:bodyPr wrap="square" rtlCol="0">
            <a:spAutoFit/>
          </a:bodyPr>
          <a:lstStyle/>
          <a:p>
            <a:r>
              <a:rPr lang="en-GB" sz="3600" dirty="0"/>
              <a:t>What can I do if my child is struggling?</a:t>
            </a:r>
          </a:p>
        </p:txBody>
      </p:sp>
      <p:sp>
        <p:nvSpPr>
          <p:cNvPr id="6" name="TextBox 5">
            <a:extLst>
              <a:ext uri="{FF2B5EF4-FFF2-40B4-BE49-F238E27FC236}">
                <a16:creationId xmlns="" xmlns:a16="http://schemas.microsoft.com/office/drawing/2014/main" id="{9F13793A-F235-4BBD-96D3-9AB6BA10FD68}"/>
              </a:ext>
            </a:extLst>
          </p:cNvPr>
          <p:cNvSpPr txBox="1"/>
          <p:nvPr/>
        </p:nvSpPr>
        <p:spPr>
          <a:xfrm>
            <a:off x="5618921" y="1325217"/>
            <a:ext cx="5247861" cy="4708981"/>
          </a:xfrm>
          <a:prstGeom prst="rect">
            <a:avLst/>
          </a:prstGeom>
          <a:noFill/>
        </p:spPr>
        <p:txBody>
          <a:bodyPr wrap="square" rtlCol="0">
            <a:spAutoFit/>
          </a:bodyPr>
          <a:lstStyle/>
          <a:p>
            <a:r>
              <a:rPr lang="en-GB" sz="2000" dirty="0"/>
              <a:t>Please come and talk to us if you are worried about anything at all.</a:t>
            </a:r>
          </a:p>
          <a:p>
            <a:endParaRPr lang="en-GB" sz="2000" dirty="0"/>
          </a:p>
          <a:p>
            <a:r>
              <a:rPr lang="en-GB" sz="2000" dirty="0"/>
              <a:t>Due to our small intake numbers, we do not stagger our intake. This means that all children can start full time from day one. However, if you feel that your child is struggling with this or they are getting very tired by the end of the week, flexible part time arrangements can be made.</a:t>
            </a:r>
          </a:p>
          <a:p>
            <a:endParaRPr lang="en-GB" sz="2000" dirty="0"/>
          </a:p>
          <a:p>
            <a:r>
              <a:rPr lang="en-GB" sz="2000" dirty="0"/>
              <a:t>Alternatively, if we feel that your child is flagging during the day, we may phone you to discuss whether you would like to consider picking them up at lunchtime or having a later start the following day.</a:t>
            </a:r>
          </a:p>
        </p:txBody>
      </p:sp>
    </p:spTree>
    <p:extLst>
      <p:ext uri="{BB962C8B-B14F-4D97-AF65-F5344CB8AC3E}">
        <p14:creationId xmlns:p14="http://schemas.microsoft.com/office/powerpoint/2010/main" val="258560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descr="C:\Users\nsawyer\Desktop\Pics\IMG_3171.JPG">
            <a:extLst>
              <a:ext uri="{FF2B5EF4-FFF2-40B4-BE49-F238E27FC236}">
                <a16:creationId xmlns="" xmlns:a16="http://schemas.microsoft.com/office/drawing/2014/main" id="{EEDED096-F2F2-4650-9B28-A484B853E2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008" y="689113"/>
            <a:ext cx="8905461" cy="5711687"/>
          </a:xfrm>
          <a:prstGeom prst="rect">
            <a:avLst/>
          </a:prstGeom>
          <a:noFill/>
          <a:ln>
            <a:noFill/>
          </a:ln>
        </p:spPr>
      </p:pic>
    </p:spTree>
    <p:extLst>
      <p:ext uri="{BB962C8B-B14F-4D97-AF65-F5344CB8AC3E}">
        <p14:creationId xmlns:p14="http://schemas.microsoft.com/office/powerpoint/2010/main" val="44700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9AE340C-78DD-4BAB-AC68-8A60B487B866}"/>
              </a:ext>
            </a:extLst>
          </p:cNvPr>
          <p:cNvSpPr txBox="1"/>
          <p:nvPr/>
        </p:nvSpPr>
        <p:spPr>
          <a:xfrm>
            <a:off x="239152" y="492369"/>
            <a:ext cx="11760590" cy="5109091"/>
          </a:xfrm>
          <a:prstGeom prst="rect">
            <a:avLst/>
          </a:prstGeom>
          <a:noFill/>
        </p:spPr>
        <p:txBody>
          <a:bodyPr wrap="square" rtlCol="0">
            <a:spAutoFit/>
          </a:bodyPr>
          <a:lstStyle/>
          <a:p>
            <a:r>
              <a:rPr lang="en-GB" sz="2800" b="1" dirty="0">
                <a:latin typeface="Calibri" panose="020F0502020204030204" pitchFamily="34" charset="0"/>
                <a:cs typeface="Calibri" panose="020F0502020204030204" pitchFamily="34" charset="0"/>
              </a:rPr>
              <a:t>Who is who?</a:t>
            </a:r>
          </a:p>
          <a:p>
            <a:endParaRPr lang="en-GB" sz="2800" b="1" dirty="0">
              <a:latin typeface="Calibri" panose="020F0502020204030204" pitchFamily="34" charset="0"/>
              <a:cs typeface="Calibri" panose="020F0502020204030204" pitchFamily="34" charset="0"/>
            </a:endParaRPr>
          </a:p>
          <a:p>
            <a:r>
              <a:rPr lang="en-GB" sz="2800" b="1" dirty="0">
                <a:latin typeface="Calibri" panose="020F0502020204030204" pitchFamily="34" charset="0"/>
                <a:cs typeface="Calibri" panose="020F0502020204030204" pitchFamily="34" charset="0"/>
              </a:rPr>
              <a:t>Headteacher – Miss Michelle Norbury</a:t>
            </a:r>
          </a:p>
          <a:p>
            <a:r>
              <a:rPr lang="en-GB" sz="2800" b="1" dirty="0">
                <a:latin typeface="Calibri" panose="020F0502020204030204" pitchFamily="34" charset="0"/>
                <a:cs typeface="Calibri" panose="020F0502020204030204" pitchFamily="34" charset="0"/>
              </a:rPr>
              <a:t>Deputy Headteacher and EYFS Lead – Mrs Nikki Sawyer </a:t>
            </a:r>
          </a:p>
          <a:p>
            <a:r>
              <a:rPr lang="en-GB" sz="2800" b="1" dirty="0">
                <a:latin typeface="Calibri" panose="020F0502020204030204" pitchFamily="34" charset="0"/>
                <a:cs typeface="Calibri" panose="020F0502020204030204" pitchFamily="34" charset="0"/>
              </a:rPr>
              <a:t>Class Teacher – Miss Bernadette </a:t>
            </a:r>
            <a:r>
              <a:rPr lang="en-GB" sz="2800" b="1" dirty="0" err="1">
                <a:latin typeface="Calibri" panose="020F0502020204030204" pitchFamily="34" charset="0"/>
                <a:cs typeface="Calibri" panose="020F0502020204030204" pitchFamily="34" charset="0"/>
              </a:rPr>
              <a:t>DeMassimi</a:t>
            </a:r>
            <a:r>
              <a:rPr lang="en-GB" sz="2800" b="1" dirty="0">
                <a:latin typeface="Calibri" panose="020F0502020204030204" pitchFamily="34" charset="0"/>
                <a:cs typeface="Calibri" panose="020F0502020204030204" pitchFamily="34" charset="0"/>
              </a:rPr>
              <a:t> (will be Mrs </a:t>
            </a:r>
            <a:r>
              <a:rPr lang="en-GB" sz="2800" b="1" dirty="0" err="1">
                <a:latin typeface="Calibri" panose="020F0502020204030204" pitchFamily="34" charset="0"/>
                <a:cs typeface="Calibri" panose="020F0502020204030204" pitchFamily="34" charset="0"/>
              </a:rPr>
              <a:t>Ducket</a:t>
            </a:r>
            <a:r>
              <a:rPr lang="en-GB" sz="2800" b="1" dirty="0">
                <a:latin typeface="Calibri" panose="020F0502020204030204" pitchFamily="34" charset="0"/>
                <a:cs typeface="Calibri" panose="020F0502020204030204" pitchFamily="34" charset="0"/>
              </a:rPr>
              <a:t> in September)</a:t>
            </a:r>
          </a:p>
          <a:p>
            <a:r>
              <a:rPr lang="en-GB" sz="2800" b="1" dirty="0">
                <a:latin typeface="Calibri" panose="020F0502020204030204" pitchFamily="34" charset="0"/>
                <a:cs typeface="Calibri" panose="020F0502020204030204" pitchFamily="34" charset="0"/>
              </a:rPr>
              <a:t>Teaching Assistant – Mrs Carolyn Lynn</a:t>
            </a:r>
          </a:p>
          <a:p>
            <a:r>
              <a:rPr lang="en-GB" sz="2800" b="1" dirty="0">
                <a:latin typeface="Calibri" panose="020F0502020204030204" pitchFamily="34" charset="0"/>
                <a:cs typeface="Calibri" panose="020F0502020204030204" pitchFamily="34" charset="0"/>
              </a:rPr>
              <a:t>Chair of Governors – Mrs Clare Kirk</a:t>
            </a:r>
          </a:p>
          <a:p>
            <a:r>
              <a:rPr lang="en-GB" sz="2800" b="1" dirty="0">
                <a:latin typeface="Calibri" panose="020F0502020204030204" pitchFamily="34" charset="0"/>
                <a:cs typeface="Calibri" panose="020F0502020204030204" pitchFamily="34" charset="0"/>
              </a:rPr>
              <a:t>Finance Manager – Mrs Caroline Munroe</a:t>
            </a:r>
          </a:p>
          <a:p>
            <a:r>
              <a:rPr lang="en-GB" sz="2800" b="1" dirty="0">
                <a:latin typeface="Calibri" panose="020F0502020204030204" pitchFamily="34" charset="0"/>
                <a:cs typeface="Calibri" panose="020F0502020204030204" pitchFamily="34" charset="0"/>
              </a:rPr>
              <a:t>Secretary – Mrs Michelle Esposito</a:t>
            </a:r>
          </a:p>
          <a:p>
            <a:r>
              <a:rPr lang="en-GB" sz="2800" b="1" dirty="0">
                <a:latin typeface="Calibri" panose="020F0502020204030204" pitchFamily="34" charset="0"/>
                <a:cs typeface="Calibri" panose="020F0502020204030204" pitchFamily="34" charset="0"/>
              </a:rPr>
              <a:t>Early Birds / Stay and Play Manager – Mrs Wendy Reynolds</a:t>
            </a:r>
          </a:p>
          <a:p>
            <a:r>
              <a:rPr lang="en-GB" sz="2800" b="1" dirty="0">
                <a:latin typeface="Calibri" panose="020F0502020204030204" pitchFamily="34" charset="0"/>
                <a:cs typeface="Calibri" panose="020F0502020204030204" pitchFamily="34" charset="0"/>
              </a:rPr>
              <a:t>Chair of PTA – Mrs </a:t>
            </a:r>
            <a:r>
              <a:rPr lang="en-GB" sz="2800" b="1" dirty="0" err="1">
                <a:latin typeface="Calibri" panose="020F0502020204030204" pitchFamily="34" charset="0"/>
                <a:cs typeface="Calibri" panose="020F0502020204030204" pitchFamily="34" charset="0"/>
              </a:rPr>
              <a:t>Nicci</a:t>
            </a:r>
            <a:r>
              <a:rPr lang="en-GB" sz="2800" b="1" dirty="0">
                <a:latin typeface="Calibri" panose="020F0502020204030204" pitchFamily="34" charset="0"/>
                <a:cs typeface="Calibri" panose="020F0502020204030204" pitchFamily="34" charset="0"/>
              </a:rPr>
              <a:t> Yoder</a:t>
            </a:r>
          </a:p>
          <a:p>
            <a:endParaRPr lang="en-GB" dirty="0"/>
          </a:p>
        </p:txBody>
      </p:sp>
    </p:spTree>
    <p:extLst>
      <p:ext uri="{BB962C8B-B14F-4D97-AF65-F5344CB8AC3E}">
        <p14:creationId xmlns:p14="http://schemas.microsoft.com/office/powerpoint/2010/main" val="136000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C1BA755-ECD0-4F46-B997-6D182967B5FA}"/>
              </a:ext>
            </a:extLst>
          </p:cNvPr>
          <p:cNvGraphicFramePr>
            <a:graphicFrameLocks noGrp="1"/>
          </p:cNvGraphicFramePr>
          <p:nvPr>
            <p:extLst>
              <p:ext uri="{D42A27DB-BD31-4B8C-83A1-F6EECF244321}">
                <p14:modId xmlns:p14="http://schemas.microsoft.com/office/powerpoint/2010/main" val="318639194"/>
              </p:ext>
            </p:extLst>
          </p:nvPr>
        </p:nvGraphicFramePr>
        <p:xfrm>
          <a:off x="2032000" y="1422031"/>
          <a:ext cx="8128000" cy="35052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817354026"/>
                    </a:ext>
                  </a:extLst>
                </a:gridCol>
                <a:gridCol w="2032000">
                  <a:extLst>
                    <a:ext uri="{9D8B030D-6E8A-4147-A177-3AD203B41FA5}">
                      <a16:colId xmlns="" xmlns:a16="http://schemas.microsoft.com/office/drawing/2014/main" val="2933588172"/>
                    </a:ext>
                  </a:extLst>
                </a:gridCol>
                <a:gridCol w="2032000">
                  <a:extLst>
                    <a:ext uri="{9D8B030D-6E8A-4147-A177-3AD203B41FA5}">
                      <a16:colId xmlns="" xmlns:a16="http://schemas.microsoft.com/office/drawing/2014/main" val="3108171626"/>
                    </a:ext>
                  </a:extLst>
                </a:gridCol>
                <a:gridCol w="2032000">
                  <a:extLst>
                    <a:ext uri="{9D8B030D-6E8A-4147-A177-3AD203B41FA5}">
                      <a16:colId xmlns="" xmlns:a16="http://schemas.microsoft.com/office/drawing/2014/main" val="2360052937"/>
                    </a:ext>
                  </a:extLst>
                </a:gridCol>
              </a:tblGrid>
              <a:tr h="370840">
                <a:tc>
                  <a:txBody>
                    <a:bodyPr/>
                    <a:lstStyle/>
                    <a:p>
                      <a:pPr algn="ctr"/>
                      <a:r>
                        <a:rPr lang="en-GB" sz="2800" dirty="0"/>
                        <a:t>Key Stage</a:t>
                      </a:r>
                    </a:p>
                  </a:txBody>
                  <a:tcPr/>
                </a:tc>
                <a:tc>
                  <a:txBody>
                    <a:bodyPr/>
                    <a:lstStyle/>
                    <a:p>
                      <a:pPr algn="ctr"/>
                      <a:r>
                        <a:rPr lang="en-GB" sz="2800" dirty="0"/>
                        <a:t>Year group</a:t>
                      </a:r>
                    </a:p>
                  </a:txBody>
                  <a:tcPr/>
                </a:tc>
                <a:tc>
                  <a:txBody>
                    <a:bodyPr/>
                    <a:lstStyle/>
                    <a:p>
                      <a:pPr algn="ctr"/>
                      <a:r>
                        <a:rPr lang="en-GB" sz="2800" dirty="0"/>
                        <a:t>Class name</a:t>
                      </a:r>
                    </a:p>
                  </a:txBody>
                  <a:tcPr/>
                </a:tc>
                <a:tc>
                  <a:txBody>
                    <a:bodyPr/>
                    <a:lstStyle/>
                    <a:p>
                      <a:pPr algn="ctr"/>
                      <a:r>
                        <a:rPr lang="en-GB" sz="2800" dirty="0"/>
                        <a:t>Teacher</a:t>
                      </a:r>
                    </a:p>
                    <a:p>
                      <a:pPr algn="ctr"/>
                      <a:endParaRPr lang="en-GB" sz="2800" dirty="0"/>
                    </a:p>
                  </a:txBody>
                  <a:tcPr/>
                </a:tc>
                <a:extLst>
                  <a:ext uri="{0D108BD9-81ED-4DB2-BD59-A6C34878D82A}">
                    <a16:rowId xmlns="" xmlns:a16="http://schemas.microsoft.com/office/drawing/2014/main" val="3064828069"/>
                  </a:ext>
                </a:extLst>
              </a:tr>
              <a:tr h="370840">
                <a:tc>
                  <a:txBody>
                    <a:bodyPr/>
                    <a:lstStyle/>
                    <a:p>
                      <a:r>
                        <a:rPr lang="en-GB" b="1" dirty="0"/>
                        <a:t>EYFS</a:t>
                      </a:r>
                    </a:p>
                  </a:txBody>
                  <a:tcPr/>
                </a:tc>
                <a:tc>
                  <a:txBody>
                    <a:bodyPr/>
                    <a:lstStyle/>
                    <a:p>
                      <a:r>
                        <a:rPr lang="en-GB" b="1" dirty="0"/>
                        <a:t>Reception</a:t>
                      </a:r>
                    </a:p>
                    <a:p>
                      <a:r>
                        <a:rPr lang="en-GB" b="1" dirty="0"/>
                        <a:t>(Age 4 to 5)</a:t>
                      </a:r>
                    </a:p>
                  </a:txBody>
                  <a:tcPr/>
                </a:tc>
                <a:tc>
                  <a:txBody>
                    <a:bodyPr/>
                    <a:lstStyle/>
                    <a:p>
                      <a:r>
                        <a:rPr lang="en-GB" b="1" dirty="0"/>
                        <a:t>Acorn</a:t>
                      </a:r>
                    </a:p>
                  </a:txBody>
                  <a:tcPr/>
                </a:tc>
                <a:tc>
                  <a:txBody>
                    <a:bodyPr/>
                    <a:lstStyle/>
                    <a:p>
                      <a:r>
                        <a:rPr lang="en-GB" b="1" dirty="0"/>
                        <a:t>Miss </a:t>
                      </a:r>
                      <a:r>
                        <a:rPr lang="en-GB" b="1" dirty="0" err="1"/>
                        <a:t>DeMassimi</a:t>
                      </a:r>
                      <a:endParaRPr lang="en-GB" b="1" dirty="0"/>
                    </a:p>
                    <a:p>
                      <a:r>
                        <a:rPr lang="en-GB" b="1" dirty="0"/>
                        <a:t>(Mrs </a:t>
                      </a:r>
                      <a:r>
                        <a:rPr lang="en-GB" b="1" dirty="0" err="1"/>
                        <a:t>Ducket</a:t>
                      </a:r>
                      <a:r>
                        <a:rPr lang="en-GB" b="1" dirty="0"/>
                        <a:t>)</a:t>
                      </a:r>
                    </a:p>
                  </a:txBody>
                  <a:tcPr/>
                </a:tc>
                <a:extLst>
                  <a:ext uri="{0D108BD9-81ED-4DB2-BD59-A6C34878D82A}">
                    <a16:rowId xmlns="" xmlns:a16="http://schemas.microsoft.com/office/drawing/2014/main" val="2271381666"/>
                  </a:ext>
                </a:extLst>
              </a:tr>
              <a:tr h="370840">
                <a:tc>
                  <a:txBody>
                    <a:bodyPr/>
                    <a:lstStyle/>
                    <a:p>
                      <a:r>
                        <a:rPr lang="en-GB" b="1" dirty="0"/>
                        <a:t>KS1</a:t>
                      </a:r>
                    </a:p>
                  </a:txBody>
                  <a:tcPr/>
                </a:tc>
                <a:tc>
                  <a:txBody>
                    <a:bodyPr/>
                    <a:lstStyle/>
                    <a:p>
                      <a:r>
                        <a:rPr lang="en-GB" b="1" dirty="0"/>
                        <a:t>Years 1 and 2</a:t>
                      </a:r>
                    </a:p>
                    <a:p>
                      <a:r>
                        <a:rPr lang="en-GB" b="1" dirty="0"/>
                        <a:t>(Age 5 to 7)</a:t>
                      </a:r>
                    </a:p>
                  </a:txBody>
                  <a:tcPr/>
                </a:tc>
                <a:tc>
                  <a:txBody>
                    <a:bodyPr/>
                    <a:lstStyle/>
                    <a:p>
                      <a:r>
                        <a:rPr lang="en-GB" b="1" dirty="0"/>
                        <a:t>Maple</a:t>
                      </a:r>
                    </a:p>
                  </a:txBody>
                  <a:tcPr/>
                </a:tc>
                <a:tc>
                  <a:txBody>
                    <a:bodyPr/>
                    <a:lstStyle/>
                    <a:p>
                      <a:r>
                        <a:rPr lang="en-GB" b="1" dirty="0"/>
                        <a:t>Mrs Sawyer</a:t>
                      </a:r>
                    </a:p>
                  </a:txBody>
                  <a:tcPr/>
                </a:tc>
                <a:extLst>
                  <a:ext uri="{0D108BD9-81ED-4DB2-BD59-A6C34878D82A}">
                    <a16:rowId xmlns="" xmlns:a16="http://schemas.microsoft.com/office/drawing/2014/main" val="2159672476"/>
                  </a:ext>
                </a:extLst>
              </a:tr>
              <a:tr h="370840">
                <a:tc>
                  <a:txBody>
                    <a:bodyPr/>
                    <a:lstStyle/>
                    <a:p>
                      <a:r>
                        <a:rPr lang="en-GB" b="1" dirty="0"/>
                        <a:t>KS2</a:t>
                      </a:r>
                    </a:p>
                  </a:txBody>
                  <a:tcPr/>
                </a:tc>
                <a:tc>
                  <a:txBody>
                    <a:bodyPr/>
                    <a:lstStyle/>
                    <a:p>
                      <a:r>
                        <a:rPr lang="en-GB" b="1" dirty="0"/>
                        <a:t>Years 3 and 4</a:t>
                      </a:r>
                    </a:p>
                    <a:p>
                      <a:r>
                        <a:rPr lang="en-GB" b="1" dirty="0"/>
                        <a:t>(Age 7 to 9)</a:t>
                      </a:r>
                    </a:p>
                  </a:txBody>
                  <a:tcPr/>
                </a:tc>
                <a:tc>
                  <a:txBody>
                    <a:bodyPr/>
                    <a:lstStyle/>
                    <a:p>
                      <a:r>
                        <a:rPr lang="en-GB" b="1" dirty="0" smtClean="0"/>
                        <a:t>Oak</a:t>
                      </a:r>
                      <a:endParaRPr lang="en-GB" b="1" dirty="0"/>
                    </a:p>
                  </a:txBody>
                  <a:tcPr/>
                </a:tc>
                <a:tc>
                  <a:txBody>
                    <a:bodyPr/>
                    <a:lstStyle/>
                    <a:p>
                      <a:r>
                        <a:rPr lang="en-GB" b="1" dirty="0"/>
                        <a:t>Mrs </a:t>
                      </a:r>
                      <a:r>
                        <a:rPr lang="en-GB" b="1" dirty="0" err="1"/>
                        <a:t>Daynes</a:t>
                      </a:r>
                      <a:endParaRPr lang="en-GB" b="1" dirty="0"/>
                    </a:p>
                  </a:txBody>
                  <a:tcPr/>
                </a:tc>
                <a:extLst>
                  <a:ext uri="{0D108BD9-81ED-4DB2-BD59-A6C34878D82A}">
                    <a16:rowId xmlns="" xmlns:a16="http://schemas.microsoft.com/office/drawing/2014/main" val="2160607123"/>
                  </a:ext>
                </a:extLst>
              </a:tr>
              <a:tr h="370840">
                <a:tc>
                  <a:txBody>
                    <a:bodyPr/>
                    <a:lstStyle/>
                    <a:p>
                      <a:r>
                        <a:rPr lang="en-GB" b="1" dirty="0"/>
                        <a:t>KS2</a:t>
                      </a:r>
                    </a:p>
                  </a:txBody>
                  <a:tcPr/>
                </a:tc>
                <a:tc>
                  <a:txBody>
                    <a:bodyPr/>
                    <a:lstStyle/>
                    <a:p>
                      <a:r>
                        <a:rPr lang="en-GB" b="1" dirty="0"/>
                        <a:t>Years 5 and 6</a:t>
                      </a:r>
                    </a:p>
                    <a:p>
                      <a:r>
                        <a:rPr lang="en-GB" b="1" dirty="0"/>
                        <a:t>(Age 9 to 11)</a:t>
                      </a:r>
                    </a:p>
                  </a:txBody>
                  <a:tcPr/>
                </a:tc>
                <a:tc>
                  <a:txBody>
                    <a:bodyPr/>
                    <a:lstStyle/>
                    <a:p>
                      <a:r>
                        <a:rPr lang="en-GB" b="1" smtClean="0"/>
                        <a:t>Elm</a:t>
                      </a:r>
                      <a:endParaRPr lang="en-GB" b="1" dirty="0"/>
                    </a:p>
                  </a:txBody>
                  <a:tcPr/>
                </a:tc>
                <a:tc>
                  <a:txBody>
                    <a:bodyPr/>
                    <a:lstStyle/>
                    <a:p>
                      <a:r>
                        <a:rPr lang="en-GB" b="1" dirty="0"/>
                        <a:t>Mrs Perry</a:t>
                      </a:r>
                    </a:p>
                  </a:txBody>
                  <a:tcPr/>
                </a:tc>
                <a:extLst>
                  <a:ext uri="{0D108BD9-81ED-4DB2-BD59-A6C34878D82A}">
                    <a16:rowId xmlns="" xmlns:a16="http://schemas.microsoft.com/office/drawing/2014/main" val="3502948512"/>
                  </a:ext>
                </a:extLst>
              </a:tr>
            </a:tbl>
          </a:graphicData>
        </a:graphic>
      </p:graphicFrame>
    </p:spTree>
    <p:extLst>
      <p:ext uri="{BB962C8B-B14F-4D97-AF65-F5344CB8AC3E}">
        <p14:creationId xmlns:p14="http://schemas.microsoft.com/office/powerpoint/2010/main" val="173422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CD55233-1012-4EBE-9BC1-EDC257E587E1}"/>
              </a:ext>
            </a:extLst>
          </p:cNvPr>
          <p:cNvSpPr txBox="1"/>
          <p:nvPr/>
        </p:nvSpPr>
        <p:spPr>
          <a:xfrm>
            <a:off x="618978" y="576775"/>
            <a:ext cx="11029071" cy="523220"/>
          </a:xfrm>
          <a:prstGeom prst="rect">
            <a:avLst/>
          </a:prstGeom>
          <a:noFill/>
        </p:spPr>
        <p:txBody>
          <a:bodyPr wrap="square" rtlCol="0">
            <a:spAutoFit/>
          </a:bodyPr>
          <a:lstStyle/>
          <a:p>
            <a:r>
              <a:rPr lang="en-GB" sz="2800" dirty="0"/>
              <a:t>The story so far…</a:t>
            </a:r>
          </a:p>
        </p:txBody>
      </p:sp>
      <p:sp>
        <p:nvSpPr>
          <p:cNvPr id="4" name="Rectangle: Rounded Corners 3">
            <a:extLst>
              <a:ext uri="{FF2B5EF4-FFF2-40B4-BE49-F238E27FC236}">
                <a16:creationId xmlns="" xmlns:a16="http://schemas.microsoft.com/office/drawing/2014/main" id="{624C8ECF-BFFC-4B3C-91E1-B311C1E29EF2}"/>
              </a:ext>
            </a:extLst>
          </p:cNvPr>
          <p:cNvSpPr/>
          <p:nvPr/>
        </p:nvSpPr>
        <p:spPr>
          <a:xfrm>
            <a:off x="618978" y="1659988"/>
            <a:ext cx="2532185"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You were offered a place for your child.</a:t>
            </a:r>
            <a:endParaRPr lang="en-GB" dirty="0"/>
          </a:p>
        </p:txBody>
      </p:sp>
      <p:sp>
        <p:nvSpPr>
          <p:cNvPr id="5" name="Rectangle: Rounded Corners 4">
            <a:extLst>
              <a:ext uri="{FF2B5EF4-FFF2-40B4-BE49-F238E27FC236}">
                <a16:creationId xmlns="" xmlns:a16="http://schemas.microsoft.com/office/drawing/2014/main" id="{1F08FBCE-ED6D-4592-A0CB-47B3DA77EA54}"/>
              </a:ext>
            </a:extLst>
          </p:cNvPr>
          <p:cNvSpPr/>
          <p:nvPr/>
        </p:nvSpPr>
        <p:spPr>
          <a:xfrm>
            <a:off x="4682197" y="1659988"/>
            <a:ext cx="2858290"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You were invited to our picnic.</a:t>
            </a:r>
            <a:endParaRPr lang="en-GB" dirty="0"/>
          </a:p>
        </p:txBody>
      </p:sp>
      <p:sp>
        <p:nvSpPr>
          <p:cNvPr id="6" name="Rectangle: Rounded Corners 5">
            <a:extLst>
              <a:ext uri="{FF2B5EF4-FFF2-40B4-BE49-F238E27FC236}">
                <a16:creationId xmlns="" xmlns:a16="http://schemas.microsoft.com/office/drawing/2014/main" id="{120E1FBD-4C6A-4852-8694-C6EE113D1FC2}"/>
              </a:ext>
            </a:extLst>
          </p:cNvPr>
          <p:cNvSpPr/>
          <p:nvPr/>
        </p:nvSpPr>
        <p:spPr>
          <a:xfrm>
            <a:off x="8908316" y="1624373"/>
            <a:ext cx="2532185"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You were invited to our intake evening tonight.</a:t>
            </a:r>
            <a:endParaRPr lang="en-GB" dirty="0"/>
          </a:p>
        </p:txBody>
      </p:sp>
      <p:sp>
        <p:nvSpPr>
          <p:cNvPr id="7" name="TextBox 6">
            <a:extLst>
              <a:ext uri="{FF2B5EF4-FFF2-40B4-BE49-F238E27FC236}">
                <a16:creationId xmlns="" xmlns:a16="http://schemas.microsoft.com/office/drawing/2014/main" id="{95C859D3-3743-4494-9882-C9AC36EC1C4D}"/>
              </a:ext>
            </a:extLst>
          </p:cNvPr>
          <p:cNvSpPr txBox="1"/>
          <p:nvPr/>
        </p:nvSpPr>
        <p:spPr>
          <a:xfrm>
            <a:off x="618978" y="3215855"/>
            <a:ext cx="4063219" cy="523220"/>
          </a:xfrm>
          <a:prstGeom prst="rect">
            <a:avLst/>
          </a:prstGeom>
          <a:noFill/>
        </p:spPr>
        <p:txBody>
          <a:bodyPr wrap="square" rtlCol="0">
            <a:spAutoFit/>
          </a:bodyPr>
          <a:lstStyle/>
          <a:p>
            <a:r>
              <a:rPr lang="en-GB" sz="2800" dirty="0"/>
              <a:t>What happens next?</a:t>
            </a:r>
          </a:p>
        </p:txBody>
      </p:sp>
      <p:sp>
        <p:nvSpPr>
          <p:cNvPr id="8" name="Rectangle: Rounded Corners 7">
            <a:extLst>
              <a:ext uri="{FF2B5EF4-FFF2-40B4-BE49-F238E27FC236}">
                <a16:creationId xmlns="" xmlns:a16="http://schemas.microsoft.com/office/drawing/2014/main" id="{3E97344B-00BB-4019-AFD9-AEBB54DFFB0C}"/>
              </a:ext>
            </a:extLst>
          </p:cNvPr>
          <p:cNvSpPr/>
          <p:nvPr/>
        </p:nvSpPr>
        <p:spPr>
          <a:xfrm>
            <a:off x="618977" y="4021817"/>
            <a:ext cx="2532185"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We will visit pre-school settings.</a:t>
            </a:r>
            <a:endParaRPr lang="en-GB" dirty="0"/>
          </a:p>
        </p:txBody>
      </p:sp>
      <p:sp>
        <p:nvSpPr>
          <p:cNvPr id="9" name="Rectangle: Rounded Corners 8">
            <a:extLst>
              <a:ext uri="{FF2B5EF4-FFF2-40B4-BE49-F238E27FC236}">
                <a16:creationId xmlns="" xmlns:a16="http://schemas.microsoft.com/office/drawing/2014/main" id="{3DFAFF4F-ED47-4752-8155-B8C9C457F485}"/>
              </a:ext>
            </a:extLst>
          </p:cNvPr>
          <p:cNvSpPr/>
          <p:nvPr/>
        </p:nvSpPr>
        <p:spPr>
          <a:xfrm>
            <a:off x="3416104" y="4021817"/>
            <a:ext cx="2532185"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You will be invited to attend 3 intake sessions.</a:t>
            </a:r>
            <a:endParaRPr lang="en-GB" dirty="0"/>
          </a:p>
        </p:txBody>
      </p:sp>
      <p:sp>
        <p:nvSpPr>
          <p:cNvPr id="10" name="Rectangle: Rounded Corners 9">
            <a:extLst>
              <a:ext uri="{FF2B5EF4-FFF2-40B4-BE49-F238E27FC236}">
                <a16:creationId xmlns="" xmlns:a16="http://schemas.microsoft.com/office/drawing/2014/main" id="{B785AC50-509F-444D-B47D-78EF6F07399F}"/>
              </a:ext>
            </a:extLst>
          </p:cNvPr>
          <p:cNvSpPr/>
          <p:nvPr/>
        </p:nvSpPr>
        <p:spPr>
          <a:xfrm>
            <a:off x="6213231" y="4044462"/>
            <a:ext cx="2532185"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We will carry out home visits if you would like one.</a:t>
            </a:r>
            <a:endParaRPr lang="en-GB" dirty="0"/>
          </a:p>
        </p:txBody>
      </p:sp>
      <p:sp>
        <p:nvSpPr>
          <p:cNvPr id="11" name="Rectangle: Rounded Corners 10">
            <a:extLst>
              <a:ext uri="{FF2B5EF4-FFF2-40B4-BE49-F238E27FC236}">
                <a16:creationId xmlns="" xmlns:a16="http://schemas.microsoft.com/office/drawing/2014/main" id="{4C096712-8580-4EBA-9A4B-878359A4022C}"/>
              </a:ext>
            </a:extLst>
          </p:cNvPr>
          <p:cNvSpPr/>
          <p:nvPr/>
        </p:nvSpPr>
        <p:spPr>
          <a:xfrm>
            <a:off x="9010358" y="4021817"/>
            <a:ext cx="2532185" cy="1153550"/>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We are at the other end of the phone if you have any questions or concerns.</a:t>
            </a:r>
            <a:endParaRPr lang="en-GB" dirty="0"/>
          </a:p>
        </p:txBody>
      </p:sp>
      <p:cxnSp>
        <p:nvCxnSpPr>
          <p:cNvPr id="12" name="Straight Connector 11">
            <a:extLst>
              <a:ext uri="{FF2B5EF4-FFF2-40B4-BE49-F238E27FC236}">
                <a16:creationId xmlns="" xmlns:a16="http://schemas.microsoft.com/office/drawing/2014/main" id="{84B099CC-6C31-4B0F-B07C-5E5182903EF9}"/>
              </a:ext>
            </a:extLst>
          </p:cNvPr>
          <p:cNvCxnSpPr>
            <a:cxnSpLocks/>
            <a:stCxn id="4" idx="3"/>
            <a:endCxn id="5" idx="1"/>
          </p:cNvCxnSpPr>
          <p:nvPr/>
        </p:nvCxnSpPr>
        <p:spPr>
          <a:xfrm>
            <a:off x="3151163" y="2236763"/>
            <a:ext cx="1531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95CF686-4034-4F48-8E3A-2A286BDDE41B}"/>
              </a:ext>
            </a:extLst>
          </p:cNvPr>
          <p:cNvCxnSpPr>
            <a:stCxn id="5" idx="3"/>
            <a:endCxn id="6" idx="1"/>
          </p:cNvCxnSpPr>
          <p:nvPr/>
        </p:nvCxnSpPr>
        <p:spPr>
          <a:xfrm flipV="1">
            <a:off x="7540487" y="2201148"/>
            <a:ext cx="1367829" cy="356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9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E9E56BC-3646-4395-A2B7-953CEE446D06}"/>
              </a:ext>
            </a:extLst>
          </p:cNvPr>
          <p:cNvSpPr txBox="1"/>
          <p:nvPr/>
        </p:nvSpPr>
        <p:spPr>
          <a:xfrm>
            <a:off x="2396836" y="651164"/>
            <a:ext cx="4017819" cy="5458691"/>
          </a:xfrm>
          <a:prstGeom prst="rect">
            <a:avLst/>
          </a:prstGeom>
          <a:noFill/>
        </p:spPr>
        <p:txBody>
          <a:bodyPr wrap="square" rtlCol="0">
            <a:spAutoFit/>
          </a:bodyPr>
          <a:lstStyle/>
          <a:p>
            <a:endParaRPr lang="en-GB" dirty="0"/>
          </a:p>
        </p:txBody>
      </p:sp>
      <p:sp>
        <p:nvSpPr>
          <p:cNvPr id="5" name="TextBox 4">
            <a:extLst>
              <a:ext uri="{FF2B5EF4-FFF2-40B4-BE49-F238E27FC236}">
                <a16:creationId xmlns="" xmlns:a16="http://schemas.microsoft.com/office/drawing/2014/main" id="{E5973FC0-01B4-4164-88A3-5FB4DD80E5B3}"/>
              </a:ext>
            </a:extLst>
          </p:cNvPr>
          <p:cNvSpPr txBox="1"/>
          <p:nvPr/>
        </p:nvSpPr>
        <p:spPr>
          <a:xfrm>
            <a:off x="325581" y="817241"/>
            <a:ext cx="4142509" cy="4832092"/>
          </a:xfrm>
          <a:prstGeom prst="rect">
            <a:avLst/>
          </a:prstGeom>
          <a:noFill/>
          <a:ln w="76200">
            <a:solidFill>
              <a:schemeClr val="tx1"/>
            </a:solidFill>
          </a:ln>
        </p:spPr>
        <p:txBody>
          <a:bodyPr wrap="square" rtlCol="0">
            <a:spAutoFit/>
          </a:bodyPr>
          <a:lstStyle/>
          <a:p>
            <a:r>
              <a:rPr lang="en-GB" sz="2800" dirty="0"/>
              <a:t>1. Personal, Social and Emotional Development</a:t>
            </a:r>
          </a:p>
          <a:p>
            <a:r>
              <a:rPr lang="en-GB" sz="2800" dirty="0"/>
              <a:t>2. Communication and Language</a:t>
            </a:r>
          </a:p>
          <a:p>
            <a:r>
              <a:rPr lang="en-GB" sz="2800" dirty="0"/>
              <a:t>3. Physical Development</a:t>
            </a:r>
          </a:p>
          <a:p>
            <a:r>
              <a:rPr lang="en-GB" sz="2800" dirty="0"/>
              <a:t>4. Literacy</a:t>
            </a:r>
          </a:p>
          <a:p>
            <a:r>
              <a:rPr lang="en-GB" sz="2800" dirty="0"/>
              <a:t>5. Mathematics</a:t>
            </a:r>
          </a:p>
          <a:p>
            <a:r>
              <a:rPr lang="en-GB" sz="2800" dirty="0"/>
              <a:t>6. Understanding of the World</a:t>
            </a:r>
          </a:p>
          <a:p>
            <a:r>
              <a:rPr lang="en-GB" sz="2800" dirty="0"/>
              <a:t>7. Expressive Arts and Design</a:t>
            </a:r>
          </a:p>
        </p:txBody>
      </p:sp>
      <p:sp>
        <p:nvSpPr>
          <p:cNvPr id="6" name="TextBox 5">
            <a:extLst>
              <a:ext uri="{FF2B5EF4-FFF2-40B4-BE49-F238E27FC236}">
                <a16:creationId xmlns="" xmlns:a16="http://schemas.microsoft.com/office/drawing/2014/main" id="{2DC10EF5-25B4-4582-9C86-16CADD6A4BDB}"/>
              </a:ext>
            </a:extLst>
          </p:cNvPr>
          <p:cNvSpPr txBox="1"/>
          <p:nvPr/>
        </p:nvSpPr>
        <p:spPr>
          <a:xfrm>
            <a:off x="7723909" y="699653"/>
            <a:ext cx="4142509" cy="5693866"/>
          </a:xfrm>
          <a:prstGeom prst="rect">
            <a:avLst/>
          </a:prstGeom>
          <a:noFill/>
          <a:ln w="76200">
            <a:solidFill>
              <a:schemeClr val="tx1"/>
            </a:solidFill>
          </a:ln>
        </p:spPr>
        <p:txBody>
          <a:bodyPr wrap="square" rtlCol="0">
            <a:spAutoFit/>
          </a:bodyPr>
          <a:lstStyle/>
          <a:p>
            <a:r>
              <a:rPr lang="en-GB" sz="2800" dirty="0"/>
              <a:t>Hands on activities</a:t>
            </a:r>
          </a:p>
          <a:p>
            <a:endParaRPr lang="en-GB" sz="2800" dirty="0"/>
          </a:p>
          <a:p>
            <a:r>
              <a:rPr lang="en-GB" sz="2800" dirty="0"/>
              <a:t>Real life experiences</a:t>
            </a:r>
          </a:p>
          <a:p>
            <a:endParaRPr lang="en-GB" sz="2800" dirty="0"/>
          </a:p>
          <a:p>
            <a:r>
              <a:rPr lang="en-GB" sz="2800" dirty="0"/>
              <a:t>Play based curriculum</a:t>
            </a:r>
          </a:p>
          <a:p>
            <a:endParaRPr lang="en-GB" sz="2800" dirty="0"/>
          </a:p>
          <a:p>
            <a:r>
              <a:rPr lang="en-GB" sz="2800" dirty="0"/>
              <a:t>Variety and choice to cater for different learning needs</a:t>
            </a:r>
          </a:p>
          <a:p>
            <a:endParaRPr lang="en-GB" sz="2800" dirty="0"/>
          </a:p>
          <a:p>
            <a:r>
              <a:rPr lang="en-GB" sz="2800" dirty="0"/>
              <a:t>Individualised and look at the interests of the child.</a:t>
            </a:r>
          </a:p>
          <a:p>
            <a:endParaRPr lang="en-GB" sz="2800" dirty="0"/>
          </a:p>
          <a:p>
            <a:endParaRPr lang="en-GB" sz="2800" dirty="0"/>
          </a:p>
        </p:txBody>
      </p:sp>
      <p:sp>
        <p:nvSpPr>
          <p:cNvPr id="7" name="TextBox 6">
            <a:extLst>
              <a:ext uri="{FF2B5EF4-FFF2-40B4-BE49-F238E27FC236}">
                <a16:creationId xmlns="" xmlns:a16="http://schemas.microsoft.com/office/drawing/2014/main" id="{67C7633C-FE88-4400-A8AB-B81911D393AC}"/>
              </a:ext>
            </a:extLst>
          </p:cNvPr>
          <p:cNvSpPr txBox="1"/>
          <p:nvPr/>
        </p:nvSpPr>
        <p:spPr>
          <a:xfrm>
            <a:off x="4599709" y="2840182"/>
            <a:ext cx="2992582" cy="523220"/>
          </a:xfrm>
          <a:prstGeom prst="rect">
            <a:avLst/>
          </a:prstGeom>
          <a:noFill/>
        </p:spPr>
        <p:txBody>
          <a:bodyPr wrap="square" rtlCol="0">
            <a:spAutoFit/>
          </a:bodyPr>
          <a:lstStyle/>
          <a:p>
            <a:r>
              <a:rPr lang="en-GB" sz="2800" dirty="0"/>
              <a:t>Delivered through</a:t>
            </a:r>
          </a:p>
        </p:txBody>
      </p:sp>
      <p:pic>
        <p:nvPicPr>
          <p:cNvPr id="9" name="Picture 8" descr="C:\Users\nsawyer\Desktop\Pics\IMG_3153.JPG">
            <a:extLst>
              <a:ext uri="{FF2B5EF4-FFF2-40B4-BE49-F238E27FC236}">
                <a16:creationId xmlns="" xmlns:a16="http://schemas.microsoft.com/office/drawing/2014/main" id="{48E59FCA-1B08-4E0B-BB6F-6330325710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9652" y="531889"/>
            <a:ext cx="2512695" cy="1877060"/>
          </a:xfrm>
          <a:prstGeom prst="rect">
            <a:avLst/>
          </a:prstGeom>
          <a:noFill/>
          <a:ln>
            <a:noFill/>
          </a:ln>
        </p:spPr>
      </p:pic>
      <p:pic>
        <p:nvPicPr>
          <p:cNvPr id="10" name="Picture 9" descr="C:\Users\nsawyer\Desktop\Pics\IMG_3157.JPG">
            <a:extLst>
              <a:ext uri="{FF2B5EF4-FFF2-40B4-BE49-F238E27FC236}">
                <a16:creationId xmlns="" xmlns:a16="http://schemas.microsoft.com/office/drawing/2014/main" id="{DF323C6B-96C7-4025-87AC-07A9EEFDDE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815" y="4004195"/>
            <a:ext cx="2512695" cy="1877060"/>
          </a:xfrm>
          <a:prstGeom prst="rect">
            <a:avLst/>
          </a:prstGeom>
          <a:noFill/>
          <a:ln>
            <a:noFill/>
          </a:ln>
        </p:spPr>
      </p:pic>
    </p:spTree>
    <p:extLst>
      <p:ext uri="{BB962C8B-B14F-4D97-AF65-F5344CB8AC3E}">
        <p14:creationId xmlns:p14="http://schemas.microsoft.com/office/powerpoint/2010/main" val="149890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C106B65-EFBD-42AD-BF17-9D26012DC202}"/>
              </a:ext>
            </a:extLst>
          </p:cNvPr>
          <p:cNvSpPr/>
          <p:nvPr/>
        </p:nvSpPr>
        <p:spPr>
          <a:xfrm>
            <a:off x="323557" y="422030"/>
            <a:ext cx="3305908" cy="1913206"/>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Independent learning through play both inside and outside.</a:t>
            </a:r>
          </a:p>
        </p:txBody>
      </p:sp>
      <p:sp>
        <p:nvSpPr>
          <p:cNvPr id="3" name="Rectangle: Rounded Corners 2">
            <a:extLst>
              <a:ext uri="{FF2B5EF4-FFF2-40B4-BE49-F238E27FC236}">
                <a16:creationId xmlns="" xmlns:a16="http://schemas.microsoft.com/office/drawing/2014/main" id="{71980EFB-E66B-4C18-A3D2-E1E53FC42B08}"/>
              </a:ext>
            </a:extLst>
          </p:cNvPr>
          <p:cNvSpPr/>
          <p:nvPr/>
        </p:nvSpPr>
        <p:spPr>
          <a:xfrm>
            <a:off x="4446563" y="1378633"/>
            <a:ext cx="3305908" cy="1913206"/>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Adult supported play where the adult plays with the child at their choice of activity.</a:t>
            </a:r>
          </a:p>
        </p:txBody>
      </p:sp>
      <p:sp>
        <p:nvSpPr>
          <p:cNvPr id="4" name="Rectangle: Rounded Corners 3">
            <a:extLst>
              <a:ext uri="{FF2B5EF4-FFF2-40B4-BE49-F238E27FC236}">
                <a16:creationId xmlns="" xmlns:a16="http://schemas.microsoft.com/office/drawing/2014/main" id="{8EA1F7CB-4B7B-421E-8484-60E9E5873F85}"/>
              </a:ext>
            </a:extLst>
          </p:cNvPr>
          <p:cNvSpPr/>
          <p:nvPr/>
        </p:nvSpPr>
        <p:spPr>
          <a:xfrm>
            <a:off x="8562535" y="328247"/>
            <a:ext cx="3305908" cy="1913206"/>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Small group activities that are led by an adult such as a counting game.</a:t>
            </a:r>
          </a:p>
        </p:txBody>
      </p:sp>
      <p:sp>
        <p:nvSpPr>
          <p:cNvPr id="5" name="Rectangle: Rounded Corners 4">
            <a:extLst>
              <a:ext uri="{FF2B5EF4-FFF2-40B4-BE49-F238E27FC236}">
                <a16:creationId xmlns="" xmlns:a16="http://schemas.microsoft.com/office/drawing/2014/main" id="{407A90A1-370C-4E33-8811-4C155CA6604B}"/>
              </a:ext>
            </a:extLst>
          </p:cNvPr>
          <p:cNvSpPr/>
          <p:nvPr/>
        </p:nvSpPr>
        <p:spPr>
          <a:xfrm>
            <a:off x="330591" y="4368020"/>
            <a:ext cx="3305908" cy="1913206"/>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Whole class activity such as PE or phonics.</a:t>
            </a:r>
          </a:p>
        </p:txBody>
      </p:sp>
      <p:sp>
        <p:nvSpPr>
          <p:cNvPr id="6" name="Rectangle: Rounded Corners 5">
            <a:extLst>
              <a:ext uri="{FF2B5EF4-FFF2-40B4-BE49-F238E27FC236}">
                <a16:creationId xmlns="" xmlns:a16="http://schemas.microsoft.com/office/drawing/2014/main" id="{230131B3-514B-4973-B3E1-07950EB4654D}"/>
              </a:ext>
            </a:extLst>
          </p:cNvPr>
          <p:cNvSpPr/>
          <p:nvPr/>
        </p:nvSpPr>
        <p:spPr>
          <a:xfrm>
            <a:off x="4443046" y="3566162"/>
            <a:ext cx="3305908" cy="1913206"/>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Whole school activities such as going to assembly when they are ready.</a:t>
            </a:r>
          </a:p>
        </p:txBody>
      </p:sp>
      <p:sp>
        <p:nvSpPr>
          <p:cNvPr id="7" name="Rectangle: Rounded Corners 6">
            <a:extLst>
              <a:ext uri="{FF2B5EF4-FFF2-40B4-BE49-F238E27FC236}">
                <a16:creationId xmlns="" xmlns:a16="http://schemas.microsoft.com/office/drawing/2014/main" id="{D6002ABE-BE0D-4E35-B190-FB69B2B6344F}"/>
              </a:ext>
            </a:extLst>
          </p:cNvPr>
          <p:cNvSpPr/>
          <p:nvPr/>
        </p:nvSpPr>
        <p:spPr>
          <a:xfrm>
            <a:off x="8555501" y="4318784"/>
            <a:ext cx="3305908" cy="1913206"/>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1 to 1 activities with an adult such as sharing a story.</a:t>
            </a:r>
          </a:p>
        </p:txBody>
      </p:sp>
      <p:sp>
        <p:nvSpPr>
          <p:cNvPr id="8" name="Rectangle: Rounded Corners 7">
            <a:extLst>
              <a:ext uri="{FF2B5EF4-FFF2-40B4-BE49-F238E27FC236}">
                <a16:creationId xmlns="" xmlns:a16="http://schemas.microsoft.com/office/drawing/2014/main" id="{FE06822A-DE6C-4B4E-B19A-42B6F6E31BE4}"/>
              </a:ext>
            </a:extLst>
          </p:cNvPr>
          <p:cNvSpPr/>
          <p:nvPr/>
        </p:nvSpPr>
        <p:spPr>
          <a:xfrm>
            <a:off x="900545" y="2812473"/>
            <a:ext cx="1662546" cy="1080654"/>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 xmlns:a16="http://schemas.microsoft.com/office/drawing/2014/main" id="{311E6F49-0999-401D-A3C1-142A4B3DC8C0}"/>
              </a:ext>
            </a:extLst>
          </p:cNvPr>
          <p:cNvSpPr/>
          <p:nvPr/>
        </p:nvSpPr>
        <p:spPr>
          <a:xfrm>
            <a:off x="9377182" y="2812473"/>
            <a:ext cx="1662546" cy="1080654"/>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Users\nsawyer\Desktop\Pics\IMG_3152.JPG">
            <a:extLst>
              <a:ext uri="{FF2B5EF4-FFF2-40B4-BE49-F238E27FC236}">
                <a16:creationId xmlns="" xmlns:a16="http://schemas.microsoft.com/office/drawing/2014/main" id="{9CDEAC02-1ADF-47CE-A152-FEBFC1450D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 y="2580035"/>
            <a:ext cx="2050473" cy="1604720"/>
          </a:xfrm>
          <a:prstGeom prst="rect">
            <a:avLst/>
          </a:prstGeom>
          <a:noFill/>
          <a:ln>
            <a:noFill/>
          </a:ln>
        </p:spPr>
      </p:pic>
      <p:pic>
        <p:nvPicPr>
          <p:cNvPr id="11" name="Picture 10" descr="C:\Users\nsawyer\Desktop\Pics\IMG_3150.JPG">
            <a:extLst>
              <a:ext uri="{FF2B5EF4-FFF2-40B4-BE49-F238E27FC236}">
                <a16:creationId xmlns="" xmlns:a16="http://schemas.microsoft.com/office/drawing/2014/main" id="{7D8ADBDF-CAC1-456E-9C13-2EA07BBC90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0487" y="2464504"/>
            <a:ext cx="2260968" cy="1679432"/>
          </a:xfrm>
          <a:prstGeom prst="rect">
            <a:avLst/>
          </a:prstGeom>
          <a:noFill/>
          <a:ln>
            <a:noFill/>
          </a:ln>
        </p:spPr>
      </p:pic>
      <p:pic>
        <p:nvPicPr>
          <p:cNvPr id="12" name="Picture 11" descr="C:\Users\nsawyer\Desktop\Pics\IMG_3153.JPG">
            <a:extLst>
              <a:ext uri="{FF2B5EF4-FFF2-40B4-BE49-F238E27FC236}">
                <a16:creationId xmlns="" xmlns:a16="http://schemas.microsoft.com/office/drawing/2014/main" id="{79209223-CD6D-4E06-96F7-94DF42DECEC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234" y="165780"/>
            <a:ext cx="1436457" cy="1075692"/>
          </a:xfrm>
          <a:prstGeom prst="rect">
            <a:avLst/>
          </a:prstGeom>
          <a:noFill/>
          <a:ln>
            <a:noFill/>
          </a:ln>
        </p:spPr>
      </p:pic>
      <p:pic>
        <p:nvPicPr>
          <p:cNvPr id="13" name="Picture 12" descr="C:\Users\nsawyer\Desktop\Pics\IMG_3157.JPG">
            <a:extLst>
              <a:ext uri="{FF2B5EF4-FFF2-40B4-BE49-F238E27FC236}">
                <a16:creationId xmlns="" xmlns:a16="http://schemas.microsoft.com/office/drawing/2014/main" id="{90570AE2-DC51-4BA4-8B2D-4F1A69415D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7771" y="5609997"/>
            <a:ext cx="1436457" cy="1082223"/>
          </a:xfrm>
          <a:prstGeom prst="rect">
            <a:avLst/>
          </a:prstGeom>
          <a:noFill/>
          <a:ln>
            <a:noFill/>
          </a:ln>
        </p:spPr>
      </p:pic>
    </p:spTree>
    <p:extLst>
      <p:ext uri="{BB962C8B-B14F-4D97-AF65-F5344CB8AC3E}">
        <p14:creationId xmlns:p14="http://schemas.microsoft.com/office/powerpoint/2010/main" val="27627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F1ED7D4-0B44-41AE-BF25-ABDDDB48DA90}"/>
              </a:ext>
            </a:extLst>
          </p:cNvPr>
          <p:cNvSpPr/>
          <p:nvPr/>
        </p:nvSpPr>
        <p:spPr>
          <a:xfrm>
            <a:off x="703385" y="689317"/>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Putting their own coat on and doing it up.</a:t>
            </a:r>
            <a:endParaRPr lang="en-GB" dirty="0"/>
          </a:p>
        </p:txBody>
      </p:sp>
      <p:sp>
        <p:nvSpPr>
          <p:cNvPr id="3" name="Rectangle: Rounded Corners 2">
            <a:extLst>
              <a:ext uri="{FF2B5EF4-FFF2-40B4-BE49-F238E27FC236}">
                <a16:creationId xmlns="" xmlns:a16="http://schemas.microsoft.com/office/drawing/2014/main" id="{503ECBB9-3FEF-44DB-B624-47A3D3775BF5}"/>
              </a:ext>
            </a:extLst>
          </p:cNvPr>
          <p:cNvSpPr/>
          <p:nvPr/>
        </p:nvSpPr>
        <p:spPr>
          <a:xfrm>
            <a:off x="4613031" y="3263705"/>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Recognising their name on their clothes.</a:t>
            </a:r>
            <a:endParaRPr lang="en-GB" dirty="0"/>
          </a:p>
        </p:txBody>
      </p:sp>
      <p:sp>
        <p:nvSpPr>
          <p:cNvPr id="4" name="Rectangle: Rounded Corners 3">
            <a:extLst>
              <a:ext uri="{FF2B5EF4-FFF2-40B4-BE49-F238E27FC236}">
                <a16:creationId xmlns="" xmlns:a16="http://schemas.microsoft.com/office/drawing/2014/main" id="{CCA919F2-3F2A-4452-932E-CA8494986DD5}"/>
              </a:ext>
            </a:extLst>
          </p:cNvPr>
          <p:cNvSpPr/>
          <p:nvPr/>
        </p:nvSpPr>
        <p:spPr>
          <a:xfrm>
            <a:off x="8093613" y="349348"/>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Turning their clothes the right way round.</a:t>
            </a:r>
            <a:endParaRPr lang="en-GB" dirty="0"/>
          </a:p>
        </p:txBody>
      </p:sp>
      <p:sp>
        <p:nvSpPr>
          <p:cNvPr id="5" name="Rectangle: Rounded Corners 4">
            <a:extLst>
              <a:ext uri="{FF2B5EF4-FFF2-40B4-BE49-F238E27FC236}">
                <a16:creationId xmlns="" xmlns:a16="http://schemas.microsoft.com/office/drawing/2014/main" id="{FF1957A8-06ED-4B79-921B-DFEF48A85150}"/>
              </a:ext>
            </a:extLst>
          </p:cNvPr>
          <p:cNvSpPr/>
          <p:nvPr/>
        </p:nvSpPr>
        <p:spPr>
          <a:xfrm>
            <a:off x="703385" y="3472376"/>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Get dressed into their PE kit and back into their uniform.</a:t>
            </a:r>
            <a:endParaRPr lang="en-GB" dirty="0"/>
          </a:p>
        </p:txBody>
      </p:sp>
      <p:sp>
        <p:nvSpPr>
          <p:cNvPr id="6" name="Rectangle: Rounded Corners 5">
            <a:extLst>
              <a:ext uri="{FF2B5EF4-FFF2-40B4-BE49-F238E27FC236}">
                <a16:creationId xmlns="" xmlns:a16="http://schemas.microsoft.com/office/drawing/2014/main" id="{70656D9B-36A9-4E41-9EEC-25322408DBB1}"/>
              </a:ext>
            </a:extLst>
          </p:cNvPr>
          <p:cNvSpPr/>
          <p:nvPr/>
        </p:nvSpPr>
        <p:spPr>
          <a:xfrm>
            <a:off x="8522677" y="2501705"/>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Go to the toilet by themselves</a:t>
            </a:r>
            <a:endParaRPr lang="en-GB" dirty="0"/>
          </a:p>
        </p:txBody>
      </p:sp>
      <p:sp>
        <p:nvSpPr>
          <p:cNvPr id="7" name="Rectangle: Rounded Corners 6">
            <a:extLst>
              <a:ext uri="{FF2B5EF4-FFF2-40B4-BE49-F238E27FC236}">
                <a16:creationId xmlns="" xmlns:a16="http://schemas.microsoft.com/office/drawing/2014/main" id="{681090EA-02D0-4E43-8276-F041703A08EB}"/>
              </a:ext>
            </a:extLst>
          </p:cNvPr>
          <p:cNvSpPr/>
          <p:nvPr/>
        </p:nvSpPr>
        <p:spPr>
          <a:xfrm>
            <a:off x="7280032" y="5076093"/>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Wash their hands independently.</a:t>
            </a:r>
            <a:endParaRPr lang="en-GB" dirty="0"/>
          </a:p>
        </p:txBody>
      </p:sp>
      <p:sp>
        <p:nvSpPr>
          <p:cNvPr id="8" name="Rectangle: Rounded Corners 7">
            <a:extLst>
              <a:ext uri="{FF2B5EF4-FFF2-40B4-BE49-F238E27FC236}">
                <a16:creationId xmlns="" xmlns:a16="http://schemas.microsoft.com/office/drawing/2014/main" id="{8F1B3DBF-F764-448F-BFF8-441978EF81D1}"/>
              </a:ext>
            </a:extLst>
          </p:cNvPr>
          <p:cNvSpPr/>
          <p:nvPr/>
        </p:nvSpPr>
        <p:spPr>
          <a:xfrm>
            <a:off x="2403231" y="5200358"/>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Make their needs known</a:t>
            </a:r>
            <a:endParaRPr lang="en-GB" dirty="0"/>
          </a:p>
        </p:txBody>
      </p:sp>
      <p:sp>
        <p:nvSpPr>
          <p:cNvPr id="9" name="Rectangle: Rounded Corners 8">
            <a:extLst>
              <a:ext uri="{FF2B5EF4-FFF2-40B4-BE49-F238E27FC236}">
                <a16:creationId xmlns="" xmlns:a16="http://schemas.microsoft.com/office/drawing/2014/main" id="{F9C1E3C0-7F5A-48B6-B332-66FBAE0F070E}"/>
              </a:ext>
            </a:extLst>
          </p:cNvPr>
          <p:cNvSpPr/>
          <p:nvPr/>
        </p:nvSpPr>
        <p:spPr>
          <a:xfrm>
            <a:off x="4288302" y="1287194"/>
            <a:ext cx="3193366" cy="119575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Tidy their toys away.</a:t>
            </a:r>
            <a:endParaRPr lang="en-GB" dirty="0"/>
          </a:p>
        </p:txBody>
      </p:sp>
    </p:spTree>
    <p:extLst>
      <p:ext uri="{BB962C8B-B14F-4D97-AF65-F5344CB8AC3E}">
        <p14:creationId xmlns:p14="http://schemas.microsoft.com/office/powerpoint/2010/main" val="227074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CB629AB-2DA1-4AB9-9A1B-E7931D8AAF58}"/>
              </a:ext>
            </a:extLst>
          </p:cNvPr>
          <p:cNvSpPr txBox="1"/>
          <p:nvPr/>
        </p:nvSpPr>
        <p:spPr>
          <a:xfrm>
            <a:off x="522655" y="245826"/>
            <a:ext cx="9678573" cy="6740307"/>
          </a:xfrm>
          <a:prstGeom prst="rect">
            <a:avLst/>
          </a:prstGeom>
          <a:noFill/>
        </p:spPr>
        <p:txBody>
          <a:bodyPr wrap="square" rtlCol="0">
            <a:spAutoFit/>
          </a:bodyPr>
          <a:lstStyle/>
          <a:p>
            <a:r>
              <a:rPr lang="en-GB" sz="2800" b="1" dirty="0" smtClean="0"/>
              <a:t>Uniform</a:t>
            </a:r>
            <a:endParaRPr lang="en-GB" sz="2800" dirty="0"/>
          </a:p>
          <a:p>
            <a:r>
              <a:rPr lang="en-GB" sz="2800" dirty="0"/>
              <a:t>Uniform can be ordered by completing the form in your pack</a:t>
            </a:r>
            <a:r>
              <a:rPr lang="en-GB" sz="2800" dirty="0" smtClean="0"/>
              <a:t>.</a:t>
            </a:r>
            <a:endParaRPr lang="en-GB" sz="2800" dirty="0"/>
          </a:p>
          <a:p>
            <a:r>
              <a:rPr lang="en-GB" sz="2800" dirty="0"/>
              <a:t>Please name all pieces of uniform clearly</a:t>
            </a:r>
            <a:r>
              <a:rPr lang="en-GB" sz="2800" dirty="0" smtClean="0"/>
              <a:t>.</a:t>
            </a:r>
          </a:p>
          <a:p>
            <a:endParaRPr lang="en-GB" sz="2800" dirty="0"/>
          </a:p>
          <a:p>
            <a:r>
              <a:rPr lang="en-GB" sz="2800" dirty="0"/>
              <a:t>Shoes – Velcro or buckles rather than laces unless they can do them up by themselves</a:t>
            </a:r>
            <a:r>
              <a:rPr lang="en-GB" sz="2800" dirty="0" smtClean="0"/>
              <a:t>.</a:t>
            </a:r>
          </a:p>
          <a:p>
            <a:endParaRPr lang="en-GB" sz="2800" dirty="0"/>
          </a:p>
          <a:p>
            <a:r>
              <a:rPr lang="en-GB" sz="2800" dirty="0" smtClean="0"/>
              <a:t>Hair longer than the top of the shoulders to be tied back.</a:t>
            </a:r>
            <a:endParaRPr lang="en-GB" sz="2800" dirty="0"/>
          </a:p>
          <a:p>
            <a:endParaRPr lang="en-GB" sz="2800" dirty="0"/>
          </a:p>
          <a:p>
            <a:r>
              <a:rPr lang="en-GB" sz="2800" dirty="0"/>
              <a:t>No jewellery except stud earrings</a:t>
            </a:r>
          </a:p>
          <a:p>
            <a:endParaRPr lang="en-GB" sz="2800" dirty="0"/>
          </a:p>
          <a:p>
            <a:r>
              <a:rPr lang="en-GB" sz="2800" dirty="0"/>
              <a:t>Coat suitable for all weathers with a loop to hang it up by.</a:t>
            </a:r>
          </a:p>
          <a:p>
            <a:endParaRPr lang="en-GB" sz="2800" dirty="0"/>
          </a:p>
          <a:p>
            <a:r>
              <a:rPr lang="en-GB" sz="2800" dirty="0"/>
              <a:t>Shoes rather than boots inside</a:t>
            </a:r>
          </a:p>
          <a:p>
            <a:endParaRPr lang="en-GB" sz="2000" dirty="0"/>
          </a:p>
          <a:p>
            <a:endParaRPr lang="en-GB" sz="2000" dirty="0"/>
          </a:p>
        </p:txBody>
      </p:sp>
      <p:sp>
        <p:nvSpPr>
          <p:cNvPr id="3" name="Rectangle 2">
            <a:extLst>
              <a:ext uri="{FF2B5EF4-FFF2-40B4-BE49-F238E27FC236}">
                <a16:creationId xmlns="" xmlns:a16="http://schemas.microsoft.com/office/drawing/2014/main" id="{1758AD01-B0D0-405D-A354-5BCB77042A68}"/>
              </a:ext>
            </a:extLst>
          </p:cNvPr>
          <p:cNvSpPr/>
          <p:nvPr/>
        </p:nvSpPr>
        <p:spPr>
          <a:xfrm>
            <a:off x="10058398" y="3768253"/>
            <a:ext cx="1413164" cy="110836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 xmlns:a16="http://schemas.microsoft.com/office/drawing/2014/main" id="{8336577D-46F8-4878-84C8-F548EF35969C}"/>
              </a:ext>
            </a:extLst>
          </p:cNvPr>
          <p:cNvSpPr/>
          <p:nvPr/>
        </p:nvSpPr>
        <p:spPr>
          <a:xfrm>
            <a:off x="10058398" y="2064848"/>
            <a:ext cx="1413164" cy="110836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 xmlns:a16="http://schemas.microsoft.com/office/drawing/2014/main" id="{8D709A79-81FB-4D6D-AC24-78CEFFB5D501}"/>
              </a:ext>
            </a:extLst>
          </p:cNvPr>
          <p:cNvSpPr/>
          <p:nvPr/>
        </p:nvSpPr>
        <p:spPr>
          <a:xfrm>
            <a:off x="10058399" y="361444"/>
            <a:ext cx="1413164" cy="110836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 xmlns:a16="http://schemas.microsoft.com/office/drawing/2014/main" id="{F82703E0-9AF3-4E94-8FE9-7A076E6C1D3E}"/>
              </a:ext>
            </a:extLst>
          </p:cNvPr>
          <p:cNvSpPr/>
          <p:nvPr/>
        </p:nvSpPr>
        <p:spPr>
          <a:xfrm>
            <a:off x="10058399" y="5562233"/>
            <a:ext cx="1413164" cy="110836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 xmlns:a16="http://schemas.microsoft.com/office/drawing/2014/main" id="{794F1226-C3A2-4A53-9978-CD8D60F04527}"/>
              </a:ext>
            </a:extLst>
          </p:cNvPr>
          <p:cNvPicPr>
            <a:picLocks noChangeAspect="1"/>
          </p:cNvPicPr>
          <p:nvPr/>
        </p:nvPicPr>
        <p:blipFill>
          <a:blip r:embed="rId2"/>
          <a:stretch>
            <a:fillRect/>
          </a:stretch>
        </p:blipFill>
        <p:spPr>
          <a:xfrm>
            <a:off x="10255347" y="438348"/>
            <a:ext cx="970491" cy="940883"/>
          </a:xfrm>
          <a:prstGeom prst="rect">
            <a:avLst/>
          </a:prstGeom>
        </p:spPr>
      </p:pic>
      <p:pic>
        <p:nvPicPr>
          <p:cNvPr id="9" name="Picture 8">
            <a:extLst>
              <a:ext uri="{FF2B5EF4-FFF2-40B4-BE49-F238E27FC236}">
                <a16:creationId xmlns="" xmlns:a16="http://schemas.microsoft.com/office/drawing/2014/main" id="{59D59924-D664-4FA7-897E-5CE4991F0EE9}"/>
              </a:ext>
            </a:extLst>
          </p:cNvPr>
          <p:cNvPicPr>
            <a:picLocks noChangeAspect="1"/>
          </p:cNvPicPr>
          <p:nvPr/>
        </p:nvPicPr>
        <p:blipFill>
          <a:blip r:embed="rId3"/>
          <a:stretch>
            <a:fillRect/>
          </a:stretch>
        </p:blipFill>
        <p:spPr>
          <a:xfrm>
            <a:off x="10255347" y="3932250"/>
            <a:ext cx="952870" cy="780368"/>
          </a:xfrm>
          <a:prstGeom prst="rect">
            <a:avLst/>
          </a:prstGeom>
        </p:spPr>
      </p:pic>
      <p:pic>
        <p:nvPicPr>
          <p:cNvPr id="10" name="Picture 9">
            <a:extLst>
              <a:ext uri="{FF2B5EF4-FFF2-40B4-BE49-F238E27FC236}">
                <a16:creationId xmlns="" xmlns:a16="http://schemas.microsoft.com/office/drawing/2014/main" id="{7E67314E-2D35-47FF-BB23-5D0685D5C358}"/>
              </a:ext>
            </a:extLst>
          </p:cNvPr>
          <p:cNvPicPr>
            <a:picLocks noChangeAspect="1"/>
          </p:cNvPicPr>
          <p:nvPr/>
        </p:nvPicPr>
        <p:blipFill>
          <a:blip r:embed="rId4"/>
          <a:stretch>
            <a:fillRect/>
          </a:stretch>
        </p:blipFill>
        <p:spPr>
          <a:xfrm>
            <a:off x="10284292" y="2283230"/>
            <a:ext cx="923925" cy="581025"/>
          </a:xfrm>
          <a:prstGeom prst="rect">
            <a:avLst/>
          </a:prstGeom>
        </p:spPr>
      </p:pic>
      <p:pic>
        <p:nvPicPr>
          <p:cNvPr id="11" name="Picture 10">
            <a:extLst>
              <a:ext uri="{FF2B5EF4-FFF2-40B4-BE49-F238E27FC236}">
                <a16:creationId xmlns="" xmlns:a16="http://schemas.microsoft.com/office/drawing/2014/main" id="{9EF06078-2B14-4C55-86A7-79F74A516E1A}"/>
              </a:ext>
            </a:extLst>
          </p:cNvPr>
          <p:cNvPicPr>
            <a:picLocks noChangeAspect="1"/>
          </p:cNvPicPr>
          <p:nvPr/>
        </p:nvPicPr>
        <p:blipFill>
          <a:blip r:embed="rId5"/>
          <a:stretch>
            <a:fillRect/>
          </a:stretch>
        </p:blipFill>
        <p:spPr>
          <a:xfrm>
            <a:off x="10344058" y="5693471"/>
            <a:ext cx="793069" cy="931718"/>
          </a:xfrm>
          <a:prstGeom prst="rect">
            <a:avLst/>
          </a:prstGeom>
        </p:spPr>
      </p:pic>
    </p:spTree>
    <p:extLst>
      <p:ext uri="{BB962C8B-B14F-4D97-AF65-F5344CB8AC3E}">
        <p14:creationId xmlns:p14="http://schemas.microsoft.com/office/powerpoint/2010/main" val="90247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F27B01-B6C1-4CB1-A7BD-7BC0E8C2FAFE}"/>
              </a:ext>
            </a:extLst>
          </p:cNvPr>
          <p:cNvSpPr txBox="1"/>
          <p:nvPr/>
        </p:nvSpPr>
        <p:spPr>
          <a:xfrm>
            <a:off x="731520" y="661182"/>
            <a:ext cx="4867422" cy="4739759"/>
          </a:xfrm>
          <a:prstGeom prst="rect">
            <a:avLst/>
          </a:prstGeom>
          <a:noFill/>
        </p:spPr>
        <p:txBody>
          <a:bodyPr wrap="square" rtlCol="0">
            <a:spAutoFit/>
          </a:bodyPr>
          <a:lstStyle/>
          <a:p>
            <a:r>
              <a:rPr lang="en-GB" sz="2800" dirty="0"/>
              <a:t>           Indoor PE kit</a:t>
            </a:r>
          </a:p>
          <a:p>
            <a:endParaRPr lang="en-GB" sz="2800" dirty="0"/>
          </a:p>
          <a:p>
            <a:r>
              <a:rPr lang="en-GB" sz="2800" dirty="0"/>
              <a:t>White polo shirt or T-shirt</a:t>
            </a:r>
          </a:p>
          <a:p>
            <a:endParaRPr lang="en-GB" sz="2800" dirty="0"/>
          </a:p>
          <a:p>
            <a:r>
              <a:rPr lang="en-GB" sz="2800" dirty="0"/>
              <a:t>Black or navy shorts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descr="C:\Users\nsawyer\AppData\Local\Microsoft\Windows\Temporary Internet Files\Content.Word\IMG_2222.jpg">
            <a:extLst>
              <a:ext uri="{FF2B5EF4-FFF2-40B4-BE49-F238E27FC236}">
                <a16:creationId xmlns="" xmlns:a16="http://schemas.microsoft.com/office/drawing/2014/main" id="{A74515F7-621D-48BC-862D-30ADF4D6F875}"/>
              </a:ext>
            </a:extLst>
          </p:cNvPr>
          <p:cNvPicPr/>
          <p:nvPr/>
        </p:nvPicPr>
        <p:blipFill>
          <a:blip r:embed="rId2"/>
          <a:srcRect/>
          <a:stretch>
            <a:fillRect/>
          </a:stretch>
        </p:blipFill>
        <p:spPr bwMode="auto">
          <a:xfrm>
            <a:off x="731520" y="3429001"/>
            <a:ext cx="4186844" cy="2767818"/>
          </a:xfrm>
          <a:prstGeom prst="rect">
            <a:avLst/>
          </a:prstGeom>
          <a:noFill/>
          <a:ln w="9525">
            <a:noFill/>
            <a:miter lim="800000"/>
            <a:headEnd/>
            <a:tailEnd/>
          </a:ln>
        </p:spPr>
      </p:pic>
      <p:pic>
        <p:nvPicPr>
          <p:cNvPr id="5" name="Picture 4" descr="C:\Users\nsawyer\AppData\Local\Microsoft\Windows\Temporary Internet Files\Content.Word\IMG_2235.jpg">
            <a:extLst>
              <a:ext uri="{FF2B5EF4-FFF2-40B4-BE49-F238E27FC236}">
                <a16:creationId xmlns="" xmlns:a16="http://schemas.microsoft.com/office/drawing/2014/main" id="{EF131190-1C9D-4179-8E2D-DBE46B14EA81}"/>
              </a:ext>
            </a:extLst>
          </p:cNvPr>
          <p:cNvPicPr/>
          <p:nvPr/>
        </p:nvPicPr>
        <p:blipFill>
          <a:blip r:embed="rId3"/>
          <a:srcRect/>
          <a:stretch>
            <a:fillRect/>
          </a:stretch>
        </p:blipFill>
        <p:spPr bwMode="auto">
          <a:xfrm>
            <a:off x="7428807" y="3523504"/>
            <a:ext cx="4031673" cy="2767818"/>
          </a:xfrm>
          <a:prstGeom prst="rect">
            <a:avLst/>
          </a:prstGeom>
          <a:noFill/>
          <a:ln w="9525">
            <a:noFill/>
            <a:miter lim="800000"/>
            <a:headEnd/>
            <a:tailEnd/>
          </a:ln>
        </p:spPr>
      </p:pic>
      <p:sp>
        <p:nvSpPr>
          <p:cNvPr id="6" name="Rectangle 5">
            <a:extLst>
              <a:ext uri="{FF2B5EF4-FFF2-40B4-BE49-F238E27FC236}">
                <a16:creationId xmlns="" xmlns:a16="http://schemas.microsoft.com/office/drawing/2014/main" id="{0691AC0A-89DC-43D2-9CEC-9C50EB187E1B}"/>
              </a:ext>
            </a:extLst>
          </p:cNvPr>
          <p:cNvSpPr/>
          <p:nvPr/>
        </p:nvSpPr>
        <p:spPr>
          <a:xfrm>
            <a:off x="7244381" y="661182"/>
            <a:ext cx="4400523" cy="2677656"/>
          </a:xfrm>
          <a:prstGeom prst="rect">
            <a:avLst/>
          </a:prstGeom>
        </p:spPr>
        <p:txBody>
          <a:bodyPr wrap="square">
            <a:spAutoFit/>
          </a:bodyPr>
          <a:lstStyle/>
          <a:p>
            <a:pPr algn="ctr"/>
            <a:r>
              <a:rPr lang="en-GB" sz="2800" dirty="0">
                <a:solidFill>
                  <a:srgbClr val="333333"/>
                </a:solidFill>
                <a:latin typeface="Calibri" panose="020F0502020204030204" pitchFamily="34" charset="0"/>
                <a:cs typeface="Calibri" panose="020F0502020204030204" pitchFamily="34" charset="0"/>
              </a:rPr>
              <a:t>Outdoor PE Kit</a:t>
            </a:r>
          </a:p>
          <a:p>
            <a:r>
              <a:rPr lang="en-GB" sz="2800" dirty="0">
                <a:solidFill>
                  <a:srgbClr val="333333"/>
                </a:solidFill>
                <a:latin typeface="Calibri" panose="020F0502020204030204" pitchFamily="34" charset="0"/>
                <a:cs typeface="Calibri" panose="020F0502020204030204" pitchFamily="34" charset="0"/>
              </a:rPr>
              <a:t>Black or navy track suit</a:t>
            </a:r>
          </a:p>
          <a:p>
            <a:r>
              <a:rPr lang="en-GB" sz="2800" dirty="0">
                <a:solidFill>
                  <a:srgbClr val="333333"/>
                </a:solidFill>
                <a:latin typeface="Calibri" panose="020F0502020204030204" pitchFamily="34" charset="0"/>
                <a:cs typeface="Calibri" panose="020F0502020204030204" pitchFamily="34" charset="0"/>
              </a:rPr>
              <a:t> </a:t>
            </a:r>
          </a:p>
          <a:p>
            <a:r>
              <a:rPr lang="en-GB" sz="2800" dirty="0">
                <a:solidFill>
                  <a:srgbClr val="333333"/>
                </a:solidFill>
                <a:latin typeface="Calibri" panose="020F0502020204030204" pitchFamily="34" charset="0"/>
                <a:cs typeface="Calibri" panose="020F0502020204030204" pitchFamily="34" charset="0"/>
              </a:rPr>
              <a:t>Trainers </a:t>
            </a:r>
          </a:p>
          <a:p>
            <a:endParaRPr lang="en-GB" sz="2800" dirty="0">
              <a:solidFill>
                <a:srgbClr val="333333"/>
              </a:solidFill>
              <a:latin typeface="Calibri" panose="020F0502020204030204" pitchFamily="34" charset="0"/>
              <a:cs typeface="Calibri" panose="020F0502020204030204" pitchFamily="34" charset="0"/>
            </a:endParaRPr>
          </a:p>
          <a:p>
            <a:r>
              <a:rPr lang="en-GB" sz="2800" b="0" i="0" dirty="0">
                <a:solidFill>
                  <a:srgbClr val="333333"/>
                </a:solidFill>
                <a:effectLst/>
                <a:latin typeface="Calibri" panose="020F0502020204030204" pitchFamily="34" charset="0"/>
                <a:cs typeface="Calibri" panose="020F0502020204030204" pitchFamily="34" charset="0"/>
              </a:rPr>
              <a:t>Change of socks</a:t>
            </a:r>
          </a:p>
        </p:txBody>
      </p:sp>
    </p:spTree>
    <p:extLst>
      <p:ext uri="{BB962C8B-B14F-4D97-AF65-F5344CB8AC3E}">
        <p14:creationId xmlns:p14="http://schemas.microsoft.com/office/powerpoint/2010/main" val="110239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922</Words>
  <Application>Microsoft Office PowerPoint</Application>
  <PresentationFormat>Custom</PresentationFormat>
  <Paragraphs>147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Sawyer</dc:creator>
  <cp:lastModifiedBy>Sawyer Nikki</cp:lastModifiedBy>
  <cp:revision>29</cp:revision>
  <cp:lastPrinted>2018-06-05T12:29:11Z</cp:lastPrinted>
  <dcterms:created xsi:type="dcterms:W3CDTF">2018-05-18T17:48:37Z</dcterms:created>
  <dcterms:modified xsi:type="dcterms:W3CDTF">2018-06-05T17:11:27Z</dcterms:modified>
</cp:coreProperties>
</file>